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handoutMasterIdLst>
    <p:handoutMasterId r:id="rId21"/>
  </p:handoutMasterIdLst>
  <p:sldIdLst>
    <p:sldId id="339" r:id="rId2"/>
    <p:sldId id="343" r:id="rId3"/>
    <p:sldId id="326" r:id="rId4"/>
    <p:sldId id="344" r:id="rId5"/>
    <p:sldId id="345" r:id="rId6"/>
    <p:sldId id="346" r:id="rId7"/>
    <p:sldId id="347" r:id="rId8"/>
    <p:sldId id="348" r:id="rId9"/>
    <p:sldId id="349" r:id="rId10"/>
    <p:sldId id="350" r:id="rId11"/>
    <p:sldId id="352" r:id="rId12"/>
    <p:sldId id="353" r:id="rId13"/>
    <p:sldId id="354" r:id="rId14"/>
    <p:sldId id="355" r:id="rId15"/>
    <p:sldId id="356" r:id="rId16"/>
    <p:sldId id="357" r:id="rId17"/>
    <p:sldId id="358" r:id="rId18"/>
    <p:sldId id="359" r:id="rId1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5B0"/>
    <a:srgbClr val="F2644C"/>
    <a:srgbClr val="FF0505"/>
    <a:srgbClr val="EA0000"/>
    <a:srgbClr val="444444"/>
    <a:srgbClr val="0FCED3"/>
    <a:srgbClr val="D60093"/>
    <a:srgbClr val="CC3399"/>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33" autoAdjust="0"/>
    <p:restoredTop sz="83777" autoAdjust="0"/>
  </p:normalViewPr>
  <p:slideViewPr>
    <p:cSldViewPr>
      <p:cViewPr varScale="1">
        <p:scale>
          <a:sx n="75" d="100"/>
          <a:sy n="75" d="100"/>
        </p:scale>
        <p:origin x="880" y="44"/>
      </p:cViewPr>
      <p:guideLst>
        <p:guide orient="horz" pos="1620"/>
        <p:guide pos="2880"/>
      </p:guideLst>
    </p:cSldViewPr>
  </p:slideViewPr>
  <p:notesTextViewPr>
    <p:cViewPr>
      <p:scale>
        <a:sx n="100" d="100"/>
        <a:sy n="100" d="100"/>
      </p:scale>
      <p:origin x="0" y="0"/>
    </p:cViewPr>
  </p:notesTextViewPr>
  <p:sorterViewPr>
    <p:cViewPr>
      <p:scale>
        <a:sx n="190" d="100"/>
        <a:sy n="190" d="100"/>
      </p:scale>
      <p:origin x="0" y="0"/>
    </p:cViewPr>
  </p:sorterViewPr>
  <p:notesViewPr>
    <p:cSldViewPr>
      <p:cViewPr varScale="1">
        <p:scale>
          <a:sx n="53" d="100"/>
          <a:sy n="53" d="100"/>
        </p:scale>
        <p:origin x="-294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510B51-D875-4968-AD9B-AB2D603BC7D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0CB08212-C6D2-47B0-844C-618FDB3AFCBD}">
      <dgm:prSet phldrT="[文本]"/>
      <dgm:spPr/>
      <dgm:t>
        <a:bodyPr/>
        <a:lstStyle/>
        <a:p>
          <a:r>
            <a:rPr lang="en-US" altLang="zh-CN" dirty="0"/>
            <a:t>1</a:t>
          </a:r>
          <a:r>
            <a:rPr lang="zh-CN" altLang="en-US" dirty="0"/>
            <a:t>、</a:t>
          </a:r>
          <a:r>
            <a:rPr lang="en-US" altLang="zh-CN" dirty="0"/>
            <a:t>Win32k.sys User-mode Callback</a:t>
          </a:r>
          <a:endParaRPr lang="zh-CN" altLang="en-US" dirty="0"/>
        </a:p>
      </dgm:t>
    </dgm:pt>
    <dgm:pt modelId="{0B8A9490-21CE-4B4B-8EBB-93AA0413501D}" type="parTrans" cxnId="{44345306-AAAC-4772-9969-3B56CAA993A6}">
      <dgm:prSet/>
      <dgm:spPr/>
      <dgm:t>
        <a:bodyPr/>
        <a:lstStyle/>
        <a:p>
          <a:endParaRPr lang="zh-CN" altLang="en-US"/>
        </a:p>
      </dgm:t>
    </dgm:pt>
    <dgm:pt modelId="{C9E26D6A-6702-437A-B51A-9BBEE858C750}" type="sibTrans" cxnId="{44345306-AAAC-4772-9969-3B56CAA993A6}">
      <dgm:prSet/>
      <dgm:spPr/>
      <dgm:t>
        <a:bodyPr/>
        <a:lstStyle/>
        <a:p>
          <a:endParaRPr lang="zh-CN" altLang="en-US"/>
        </a:p>
      </dgm:t>
    </dgm:pt>
    <dgm:pt modelId="{C96FF30D-EAE8-4E0E-8558-592D9E4D2056}">
      <dgm:prSet/>
      <dgm:spPr/>
      <dgm:t>
        <a:bodyPr/>
        <a:lstStyle/>
        <a:p>
          <a:r>
            <a:rPr lang="en-US" altLang="zh-CN" dirty="0"/>
            <a:t>2</a:t>
          </a:r>
          <a:r>
            <a:rPr lang="zh-CN" altLang="en-US" dirty="0"/>
            <a:t>、</a:t>
          </a:r>
          <a:r>
            <a:rPr lang="en-US" altLang="zh-CN" dirty="0"/>
            <a:t>The Vulnerability In This Mode</a:t>
          </a:r>
        </a:p>
      </dgm:t>
    </dgm:pt>
    <dgm:pt modelId="{CBA8AC0E-F408-4EC3-981B-CB08FBF9E185}" type="parTrans" cxnId="{18F98B85-2880-4BE8-AAB2-81B2E321231F}">
      <dgm:prSet/>
      <dgm:spPr/>
      <dgm:t>
        <a:bodyPr/>
        <a:lstStyle/>
        <a:p>
          <a:endParaRPr lang="zh-CN" altLang="en-US"/>
        </a:p>
      </dgm:t>
    </dgm:pt>
    <dgm:pt modelId="{BDF70C72-457D-4165-A035-B405D7FD5515}" type="sibTrans" cxnId="{18F98B85-2880-4BE8-AAB2-81B2E321231F}">
      <dgm:prSet/>
      <dgm:spPr/>
      <dgm:t>
        <a:bodyPr/>
        <a:lstStyle/>
        <a:p>
          <a:endParaRPr lang="zh-CN" altLang="en-US"/>
        </a:p>
      </dgm:t>
    </dgm:pt>
    <dgm:pt modelId="{9251B910-AD65-4702-B87F-C6FEC1DB5233}">
      <dgm:prSet/>
      <dgm:spPr/>
      <dgm:t>
        <a:bodyPr/>
        <a:lstStyle/>
        <a:p>
          <a:r>
            <a:rPr lang="en-US" altLang="zh-CN" dirty="0"/>
            <a:t>3</a:t>
          </a:r>
          <a:r>
            <a:rPr lang="zh-CN" altLang="en-US" dirty="0"/>
            <a:t>、</a:t>
          </a:r>
          <a:r>
            <a:rPr lang="en-US" altLang="zh-CN" dirty="0"/>
            <a:t>Exploitability</a:t>
          </a:r>
        </a:p>
      </dgm:t>
    </dgm:pt>
    <dgm:pt modelId="{90524209-A11C-462C-B823-3784B9354ACD}" type="parTrans" cxnId="{61F7A02B-5B66-4B7C-AA3C-3F63072A1834}">
      <dgm:prSet/>
      <dgm:spPr/>
      <dgm:t>
        <a:bodyPr/>
        <a:lstStyle/>
        <a:p>
          <a:endParaRPr lang="zh-CN" altLang="en-US"/>
        </a:p>
      </dgm:t>
    </dgm:pt>
    <dgm:pt modelId="{8A25D496-3F5D-44BA-B1B4-E0984AF04B41}" type="sibTrans" cxnId="{61F7A02B-5B66-4B7C-AA3C-3F63072A1834}">
      <dgm:prSet/>
      <dgm:spPr/>
      <dgm:t>
        <a:bodyPr/>
        <a:lstStyle/>
        <a:p>
          <a:endParaRPr lang="zh-CN" altLang="en-US"/>
        </a:p>
      </dgm:t>
    </dgm:pt>
    <dgm:pt modelId="{54C49FC4-8413-4F39-A27D-4F0E836CAE42}" type="pres">
      <dgm:prSet presAssocID="{96510B51-D875-4968-AD9B-AB2D603BC7D9}" presName="linear" presStyleCnt="0">
        <dgm:presLayoutVars>
          <dgm:dir/>
          <dgm:animLvl val="lvl"/>
          <dgm:resizeHandles val="exact"/>
        </dgm:presLayoutVars>
      </dgm:prSet>
      <dgm:spPr/>
    </dgm:pt>
    <dgm:pt modelId="{77D06D86-41A2-44F8-B8A6-FAA4C1428318}" type="pres">
      <dgm:prSet presAssocID="{0CB08212-C6D2-47B0-844C-618FDB3AFCBD}" presName="parentLin" presStyleCnt="0"/>
      <dgm:spPr/>
    </dgm:pt>
    <dgm:pt modelId="{00C8FF96-4F85-43BC-87CE-64E978178C1E}" type="pres">
      <dgm:prSet presAssocID="{0CB08212-C6D2-47B0-844C-618FDB3AFCBD}" presName="parentLeftMargin" presStyleLbl="node1" presStyleIdx="0" presStyleCnt="3"/>
      <dgm:spPr/>
    </dgm:pt>
    <dgm:pt modelId="{18034EF5-CDB4-4353-838D-B1D6DE696C2F}" type="pres">
      <dgm:prSet presAssocID="{0CB08212-C6D2-47B0-844C-618FDB3AFCBD}" presName="parentText" presStyleLbl="node1" presStyleIdx="0" presStyleCnt="3">
        <dgm:presLayoutVars>
          <dgm:chMax val="0"/>
          <dgm:bulletEnabled val="1"/>
        </dgm:presLayoutVars>
      </dgm:prSet>
      <dgm:spPr/>
    </dgm:pt>
    <dgm:pt modelId="{15B60165-4FC2-426D-932A-E0D3649BF2AD}" type="pres">
      <dgm:prSet presAssocID="{0CB08212-C6D2-47B0-844C-618FDB3AFCBD}" presName="negativeSpace" presStyleCnt="0"/>
      <dgm:spPr/>
    </dgm:pt>
    <dgm:pt modelId="{46263F94-9C7B-4739-AD98-101656B16856}" type="pres">
      <dgm:prSet presAssocID="{0CB08212-C6D2-47B0-844C-618FDB3AFCBD}" presName="childText" presStyleLbl="conFgAcc1" presStyleIdx="0" presStyleCnt="3">
        <dgm:presLayoutVars>
          <dgm:bulletEnabled val="1"/>
        </dgm:presLayoutVars>
      </dgm:prSet>
      <dgm:spPr/>
    </dgm:pt>
    <dgm:pt modelId="{5AACC6DE-14F5-4A43-9006-833B1A1429B1}" type="pres">
      <dgm:prSet presAssocID="{C9E26D6A-6702-437A-B51A-9BBEE858C750}" presName="spaceBetweenRectangles" presStyleCnt="0"/>
      <dgm:spPr/>
    </dgm:pt>
    <dgm:pt modelId="{C8300B3F-73B4-4A1F-BE02-9A0682AB51A6}" type="pres">
      <dgm:prSet presAssocID="{C96FF30D-EAE8-4E0E-8558-592D9E4D2056}" presName="parentLin" presStyleCnt="0"/>
      <dgm:spPr/>
    </dgm:pt>
    <dgm:pt modelId="{DCC129CE-2BCD-4BAB-BE09-88362E5A17FC}" type="pres">
      <dgm:prSet presAssocID="{C96FF30D-EAE8-4E0E-8558-592D9E4D2056}" presName="parentLeftMargin" presStyleLbl="node1" presStyleIdx="0" presStyleCnt="3"/>
      <dgm:spPr/>
    </dgm:pt>
    <dgm:pt modelId="{91331086-1A30-49F2-910F-722CECC0BFF3}" type="pres">
      <dgm:prSet presAssocID="{C96FF30D-EAE8-4E0E-8558-592D9E4D2056}" presName="parentText" presStyleLbl="node1" presStyleIdx="1" presStyleCnt="3">
        <dgm:presLayoutVars>
          <dgm:chMax val="0"/>
          <dgm:bulletEnabled val="1"/>
        </dgm:presLayoutVars>
      </dgm:prSet>
      <dgm:spPr/>
    </dgm:pt>
    <dgm:pt modelId="{0FAA0D56-EB6B-4F8E-8E23-E8ECE7FE0882}" type="pres">
      <dgm:prSet presAssocID="{C96FF30D-EAE8-4E0E-8558-592D9E4D2056}" presName="negativeSpace" presStyleCnt="0"/>
      <dgm:spPr/>
    </dgm:pt>
    <dgm:pt modelId="{19EB53E8-F80B-4248-A44C-B5C2C3BC9809}" type="pres">
      <dgm:prSet presAssocID="{C96FF30D-EAE8-4E0E-8558-592D9E4D2056}" presName="childText" presStyleLbl="conFgAcc1" presStyleIdx="1" presStyleCnt="3">
        <dgm:presLayoutVars>
          <dgm:bulletEnabled val="1"/>
        </dgm:presLayoutVars>
      </dgm:prSet>
      <dgm:spPr/>
    </dgm:pt>
    <dgm:pt modelId="{90C2D156-28A6-4956-8FFA-7D6E26A04BE7}" type="pres">
      <dgm:prSet presAssocID="{BDF70C72-457D-4165-A035-B405D7FD5515}" presName="spaceBetweenRectangles" presStyleCnt="0"/>
      <dgm:spPr/>
    </dgm:pt>
    <dgm:pt modelId="{19F7DE72-7352-4CAF-905E-FBA8A46B8DD4}" type="pres">
      <dgm:prSet presAssocID="{9251B910-AD65-4702-B87F-C6FEC1DB5233}" presName="parentLin" presStyleCnt="0"/>
      <dgm:spPr/>
    </dgm:pt>
    <dgm:pt modelId="{92285D76-A7F7-4AE1-BB31-2707CA9100BF}" type="pres">
      <dgm:prSet presAssocID="{9251B910-AD65-4702-B87F-C6FEC1DB5233}" presName="parentLeftMargin" presStyleLbl="node1" presStyleIdx="1" presStyleCnt="3"/>
      <dgm:spPr/>
    </dgm:pt>
    <dgm:pt modelId="{38A8284D-9ED8-4FD3-9D6B-91870A0E55B0}" type="pres">
      <dgm:prSet presAssocID="{9251B910-AD65-4702-B87F-C6FEC1DB5233}" presName="parentText" presStyleLbl="node1" presStyleIdx="2" presStyleCnt="3">
        <dgm:presLayoutVars>
          <dgm:chMax val="0"/>
          <dgm:bulletEnabled val="1"/>
        </dgm:presLayoutVars>
      </dgm:prSet>
      <dgm:spPr/>
    </dgm:pt>
    <dgm:pt modelId="{A47F4BE6-DB66-4EA6-B63C-19BBC866B64D}" type="pres">
      <dgm:prSet presAssocID="{9251B910-AD65-4702-B87F-C6FEC1DB5233}" presName="negativeSpace" presStyleCnt="0"/>
      <dgm:spPr/>
    </dgm:pt>
    <dgm:pt modelId="{EFB998B3-C971-4605-9E6F-3B81E671A019}" type="pres">
      <dgm:prSet presAssocID="{9251B910-AD65-4702-B87F-C6FEC1DB5233}" presName="childText" presStyleLbl="conFgAcc1" presStyleIdx="2" presStyleCnt="3">
        <dgm:presLayoutVars>
          <dgm:bulletEnabled val="1"/>
        </dgm:presLayoutVars>
      </dgm:prSet>
      <dgm:spPr/>
    </dgm:pt>
  </dgm:ptLst>
  <dgm:cxnLst>
    <dgm:cxn modelId="{44345306-AAAC-4772-9969-3B56CAA993A6}" srcId="{96510B51-D875-4968-AD9B-AB2D603BC7D9}" destId="{0CB08212-C6D2-47B0-844C-618FDB3AFCBD}" srcOrd="0" destOrd="0" parTransId="{0B8A9490-21CE-4B4B-8EBB-93AA0413501D}" sibTransId="{C9E26D6A-6702-437A-B51A-9BBEE858C750}"/>
    <dgm:cxn modelId="{61F7A02B-5B66-4B7C-AA3C-3F63072A1834}" srcId="{96510B51-D875-4968-AD9B-AB2D603BC7D9}" destId="{9251B910-AD65-4702-B87F-C6FEC1DB5233}" srcOrd="2" destOrd="0" parTransId="{90524209-A11C-462C-B823-3784B9354ACD}" sibTransId="{8A25D496-3F5D-44BA-B1B4-E0984AF04B41}"/>
    <dgm:cxn modelId="{B1762E46-C97F-41CD-9188-C9B9CAED9768}" type="presOf" srcId="{0CB08212-C6D2-47B0-844C-618FDB3AFCBD}" destId="{00C8FF96-4F85-43BC-87CE-64E978178C1E}" srcOrd="0" destOrd="0" presId="urn:microsoft.com/office/officeart/2005/8/layout/list1"/>
    <dgm:cxn modelId="{C60FA853-A353-44A8-8D79-742AF95D6C4F}" type="presOf" srcId="{0CB08212-C6D2-47B0-844C-618FDB3AFCBD}" destId="{18034EF5-CDB4-4353-838D-B1D6DE696C2F}" srcOrd="1" destOrd="0" presId="urn:microsoft.com/office/officeart/2005/8/layout/list1"/>
    <dgm:cxn modelId="{92AB7182-8962-4CDE-8FFA-3A15832EBDFC}" type="presOf" srcId="{C96FF30D-EAE8-4E0E-8558-592D9E4D2056}" destId="{91331086-1A30-49F2-910F-722CECC0BFF3}" srcOrd="1" destOrd="0" presId="urn:microsoft.com/office/officeart/2005/8/layout/list1"/>
    <dgm:cxn modelId="{18F98B85-2880-4BE8-AAB2-81B2E321231F}" srcId="{96510B51-D875-4968-AD9B-AB2D603BC7D9}" destId="{C96FF30D-EAE8-4E0E-8558-592D9E4D2056}" srcOrd="1" destOrd="0" parTransId="{CBA8AC0E-F408-4EC3-981B-CB08FBF9E185}" sibTransId="{BDF70C72-457D-4165-A035-B405D7FD5515}"/>
    <dgm:cxn modelId="{A92C6CA4-C8B7-40C9-BE26-3EA347EA157E}" type="presOf" srcId="{96510B51-D875-4968-AD9B-AB2D603BC7D9}" destId="{54C49FC4-8413-4F39-A27D-4F0E836CAE42}" srcOrd="0" destOrd="0" presId="urn:microsoft.com/office/officeart/2005/8/layout/list1"/>
    <dgm:cxn modelId="{7B7393A9-BA20-43EE-B691-668460B6E726}" type="presOf" srcId="{9251B910-AD65-4702-B87F-C6FEC1DB5233}" destId="{38A8284D-9ED8-4FD3-9D6B-91870A0E55B0}" srcOrd="1" destOrd="0" presId="urn:microsoft.com/office/officeart/2005/8/layout/list1"/>
    <dgm:cxn modelId="{E7839AB6-23F3-4C82-81AD-CD2CA7FB3786}" type="presOf" srcId="{C96FF30D-EAE8-4E0E-8558-592D9E4D2056}" destId="{DCC129CE-2BCD-4BAB-BE09-88362E5A17FC}" srcOrd="0" destOrd="0" presId="urn:microsoft.com/office/officeart/2005/8/layout/list1"/>
    <dgm:cxn modelId="{108E60FC-AB80-4C6D-9FE6-B4277D8B9B73}" type="presOf" srcId="{9251B910-AD65-4702-B87F-C6FEC1DB5233}" destId="{92285D76-A7F7-4AE1-BB31-2707CA9100BF}" srcOrd="0" destOrd="0" presId="urn:microsoft.com/office/officeart/2005/8/layout/list1"/>
    <dgm:cxn modelId="{30056A8E-A123-4721-BC6C-BF64B67A0E17}" type="presParOf" srcId="{54C49FC4-8413-4F39-A27D-4F0E836CAE42}" destId="{77D06D86-41A2-44F8-B8A6-FAA4C1428318}" srcOrd="0" destOrd="0" presId="urn:microsoft.com/office/officeart/2005/8/layout/list1"/>
    <dgm:cxn modelId="{F76D2AED-A183-4893-97B7-B5070C934A43}" type="presParOf" srcId="{77D06D86-41A2-44F8-B8A6-FAA4C1428318}" destId="{00C8FF96-4F85-43BC-87CE-64E978178C1E}" srcOrd="0" destOrd="0" presId="urn:microsoft.com/office/officeart/2005/8/layout/list1"/>
    <dgm:cxn modelId="{F5429CDE-1546-4FCF-A8D0-DBF2CF01BC7F}" type="presParOf" srcId="{77D06D86-41A2-44F8-B8A6-FAA4C1428318}" destId="{18034EF5-CDB4-4353-838D-B1D6DE696C2F}" srcOrd="1" destOrd="0" presId="urn:microsoft.com/office/officeart/2005/8/layout/list1"/>
    <dgm:cxn modelId="{4115DFF6-CBA8-47A4-8A48-55FA415F56F6}" type="presParOf" srcId="{54C49FC4-8413-4F39-A27D-4F0E836CAE42}" destId="{15B60165-4FC2-426D-932A-E0D3649BF2AD}" srcOrd="1" destOrd="0" presId="urn:microsoft.com/office/officeart/2005/8/layout/list1"/>
    <dgm:cxn modelId="{D5CC81E5-63D8-4D72-BFF8-21AB25DEC651}" type="presParOf" srcId="{54C49FC4-8413-4F39-A27D-4F0E836CAE42}" destId="{46263F94-9C7B-4739-AD98-101656B16856}" srcOrd="2" destOrd="0" presId="urn:microsoft.com/office/officeart/2005/8/layout/list1"/>
    <dgm:cxn modelId="{6C8043C2-6CD1-4396-9CA5-5BBD6637A739}" type="presParOf" srcId="{54C49FC4-8413-4F39-A27D-4F0E836CAE42}" destId="{5AACC6DE-14F5-4A43-9006-833B1A1429B1}" srcOrd="3" destOrd="0" presId="urn:microsoft.com/office/officeart/2005/8/layout/list1"/>
    <dgm:cxn modelId="{8D45B0F5-880F-41AE-AEE9-3E0677B0F352}" type="presParOf" srcId="{54C49FC4-8413-4F39-A27D-4F0E836CAE42}" destId="{C8300B3F-73B4-4A1F-BE02-9A0682AB51A6}" srcOrd="4" destOrd="0" presId="urn:microsoft.com/office/officeart/2005/8/layout/list1"/>
    <dgm:cxn modelId="{C345116F-E014-4C95-9FE5-FE1AB361AA92}" type="presParOf" srcId="{C8300B3F-73B4-4A1F-BE02-9A0682AB51A6}" destId="{DCC129CE-2BCD-4BAB-BE09-88362E5A17FC}" srcOrd="0" destOrd="0" presId="urn:microsoft.com/office/officeart/2005/8/layout/list1"/>
    <dgm:cxn modelId="{883CF8D6-4547-44D2-A88B-A0C09D29F3B9}" type="presParOf" srcId="{C8300B3F-73B4-4A1F-BE02-9A0682AB51A6}" destId="{91331086-1A30-49F2-910F-722CECC0BFF3}" srcOrd="1" destOrd="0" presId="urn:microsoft.com/office/officeart/2005/8/layout/list1"/>
    <dgm:cxn modelId="{997558C9-9806-4C4C-9994-5EB371F685BC}" type="presParOf" srcId="{54C49FC4-8413-4F39-A27D-4F0E836CAE42}" destId="{0FAA0D56-EB6B-4F8E-8E23-E8ECE7FE0882}" srcOrd="5" destOrd="0" presId="urn:microsoft.com/office/officeart/2005/8/layout/list1"/>
    <dgm:cxn modelId="{E26D812F-D1FD-497D-B14F-685433C1B14C}" type="presParOf" srcId="{54C49FC4-8413-4F39-A27D-4F0E836CAE42}" destId="{19EB53E8-F80B-4248-A44C-B5C2C3BC9809}" srcOrd="6" destOrd="0" presId="urn:microsoft.com/office/officeart/2005/8/layout/list1"/>
    <dgm:cxn modelId="{B84A9163-7634-4D93-B88F-F2EF502AF7B1}" type="presParOf" srcId="{54C49FC4-8413-4F39-A27D-4F0E836CAE42}" destId="{90C2D156-28A6-4956-8FFA-7D6E26A04BE7}" srcOrd="7" destOrd="0" presId="urn:microsoft.com/office/officeart/2005/8/layout/list1"/>
    <dgm:cxn modelId="{56279535-91F6-4CEA-B5BD-05CBD5B7D43C}" type="presParOf" srcId="{54C49FC4-8413-4F39-A27D-4F0E836CAE42}" destId="{19F7DE72-7352-4CAF-905E-FBA8A46B8DD4}" srcOrd="8" destOrd="0" presId="urn:microsoft.com/office/officeart/2005/8/layout/list1"/>
    <dgm:cxn modelId="{6C6D4FEF-E7A1-4AB0-A666-6FCFBA1983FC}" type="presParOf" srcId="{19F7DE72-7352-4CAF-905E-FBA8A46B8DD4}" destId="{92285D76-A7F7-4AE1-BB31-2707CA9100BF}" srcOrd="0" destOrd="0" presId="urn:microsoft.com/office/officeart/2005/8/layout/list1"/>
    <dgm:cxn modelId="{75A414B4-E69D-4A1F-91E1-60DAC1D0EB84}" type="presParOf" srcId="{19F7DE72-7352-4CAF-905E-FBA8A46B8DD4}" destId="{38A8284D-9ED8-4FD3-9D6B-91870A0E55B0}" srcOrd="1" destOrd="0" presId="urn:microsoft.com/office/officeart/2005/8/layout/list1"/>
    <dgm:cxn modelId="{8A0C6AF9-C208-4BD6-B09A-1A55CB5DAA65}" type="presParOf" srcId="{54C49FC4-8413-4F39-A27D-4F0E836CAE42}" destId="{A47F4BE6-DB66-4EA6-B63C-19BBC866B64D}" srcOrd="9" destOrd="0" presId="urn:microsoft.com/office/officeart/2005/8/layout/list1"/>
    <dgm:cxn modelId="{BD954F6D-DAE7-48F5-A905-472F2BB9585A}" type="presParOf" srcId="{54C49FC4-8413-4F39-A27D-4F0E836CAE42}" destId="{EFB998B3-C971-4605-9E6F-3B81E671A01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263F94-9C7B-4739-AD98-101656B16856}">
      <dsp:nvSpPr>
        <dsp:cNvPr id="0" name=""/>
        <dsp:cNvSpPr/>
      </dsp:nvSpPr>
      <dsp:spPr>
        <a:xfrm>
          <a:off x="0" y="740779"/>
          <a:ext cx="5562600" cy="478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034EF5-CDB4-4353-838D-B1D6DE696C2F}">
      <dsp:nvSpPr>
        <dsp:cNvPr id="0" name=""/>
        <dsp:cNvSpPr/>
      </dsp:nvSpPr>
      <dsp:spPr>
        <a:xfrm>
          <a:off x="278130" y="460339"/>
          <a:ext cx="3893820" cy="560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177" tIns="0" rIns="147177" bIns="0" numCol="1" spcCol="1270" anchor="ctr" anchorCtr="0">
          <a:noAutofit/>
        </a:bodyPr>
        <a:lstStyle/>
        <a:p>
          <a:pPr marL="0" lvl="0" indent="0" algn="l" defTabSz="844550">
            <a:lnSpc>
              <a:spcPct val="90000"/>
            </a:lnSpc>
            <a:spcBef>
              <a:spcPct val="0"/>
            </a:spcBef>
            <a:spcAft>
              <a:spcPct val="35000"/>
            </a:spcAft>
            <a:buNone/>
          </a:pPr>
          <a:r>
            <a:rPr lang="en-US" altLang="zh-CN" sz="1900" kern="1200" dirty="0"/>
            <a:t>1</a:t>
          </a:r>
          <a:r>
            <a:rPr lang="zh-CN" altLang="en-US" sz="1900" kern="1200" dirty="0"/>
            <a:t>、</a:t>
          </a:r>
          <a:r>
            <a:rPr lang="en-US" altLang="zh-CN" sz="1900" kern="1200" dirty="0"/>
            <a:t>Win32k.sys User-mode Callback</a:t>
          </a:r>
          <a:endParaRPr lang="zh-CN" altLang="en-US" sz="1900" kern="1200" dirty="0"/>
        </a:p>
      </dsp:txBody>
      <dsp:txXfrm>
        <a:off x="305510" y="487719"/>
        <a:ext cx="3839060" cy="506120"/>
      </dsp:txXfrm>
    </dsp:sp>
    <dsp:sp modelId="{19EB53E8-F80B-4248-A44C-B5C2C3BC9809}">
      <dsp:nvSpPr>
        <dsp:cNvPr id="0" name=""/>
        <dsp:cNvSpPr/>
      </dsp:nvSpPr>
      <dsp:spPr>
        <a:xfrm>
          <a:off x="0" y="1602620"/>
          <a:ext cx="5562600" cy="478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331086-1A30-49F2-910F-722CECC0BFF3}">
      <dsp:nvSpPr>
        <dsp:cNvPr id="0" name=""/>
        <dsp:cNvSpPr/>
      </dsp:nvSpPr>
      <dsp:spPr>
        <a:xfrm>
          <a:off x="278130" y="1322179"/>
          <a:ext cx="3893820" cy="560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177" tIns="0" rIns="147177" bIns="0" numCol="1" spcCol="1270" anchor="ctr" anchorCtr="0">
          <a:noAutofit/>
        </a:bodyPr>
        <a:lstStyle/>
        <a:p>
          <a:pPr marL="0" lvl="0" indent="0" algn="l" defTabSz="844550">
            <a:lnSpc>
              <a:spcPct val="90000"/>
            </a:lnSpc>
            <a:spcBef>
              <a:spcPct val="0"/>
            </a:spcBef>
            <a:spcAft>
              <a:spcPct val="35000"/>
            </a:spcAft>
            <a:buNone/>
          </a:pPr>
          <a:r>
            <a:rPr lang="en-US" altLang="zh-CN" sz="1900" kern="1200" dirty="0"/>
            <a:t>2</a:t>
          </a:r>
          <a:r>
            <a:rPr lang="zh-CN" altLang="en-US" sz="1900" kern="1200" dirty="0"/>
            <a:t>、</a:t>
          </a:r>
          <a:r>
            <a:rPr lang="en-US" altLang="zh-CN" sz="1900" kern="1200" dirty="0"/>
            <a:t>The Vulnerability In This Mode</a:t>
          </a:r>
        </a:p>
      </dsp:txBody>
      <dsp:txXfrm>
        <a:off x="305510" y="1349559"/>
        <a:ext cx="3839060" cy="506120"/>
      </dsp:txXfrm>
    </dsp:sp>
    <dsp:sp modelId="{EFB998B3-C971-4605-9E6F-3B81E671A019}">
      <dsp:nvSpPr>
        <dsp:cNvPr id="0" name=""/>
        <dsp:cNvSpPr/>
      </dsp:nvSpPr>
      <dsp:spPr>
        <a:xfrm>
          <a:off x="0" y="2464460"/>
          <a:ext cx="5562600" cy="478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A8284D-9ED8-4FD3-9D6B-91870A0E55B0}">
      <dsp:nvSpPr>
        <dsp:cNvPr id="0" name=""/>
        <dsp:cNvSpPr/>
      </dsp:nvSpPr>
      <dsp:spPr>
        <a:xfrm>
          <a:off x="278130" y="2184020"/>
          <a:ext cx="3893820" cy="560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177" tIns="0" rIns="147177" bIns="0" numCol="1" spcCol="1270" anchor="ctr" anchorCtr="0">
          <a:noAutofit/>
        </a:bodyPr>
        <a:lstStyle/>
        <a:p>
          <a:pPr marL="0" lvl="0" indent="0" algn="l" defTabSz="844550">
            <a:lnSpc>
              <a:spcPct val="90000"/>
            </a:lnSpc>
            <a:spcBef>
              <a:spcPct val="0"/>
            </a:spcBef>
            <a:spcAft>
              <a:spcPct val="35000"/>
            </a:spcAft>
            <a:buNone/>
          </a:pPr>
          <a:r>
            <a:rPr lang="en-US" altLang="zh-CN" sz="1900" kern="1200" dirty="0"/>
            <a:t>3</a:t>
          </a:r>
          <a:r>
            <a:rPr lang="zh-CN" altLang="en-US" sz="1900" kern="1200" dirty="0"/>
            <a:t>、</a:t>
          </a:r>
          <a:r>
            <a:rPr lang="en-US" altLang="zh-CN" sz="1900" kern="1200" dirty="0"/>
            <a:t>Exploitability</a:t>
          </a:r>
        </a:p>
      </dsp:txBody>
      <dsp:txXfrm>
        <a:off x="305510" y="2211400"/>
        <a:ext cx="3839060"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JM"/>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BABB2A-1528-4AAF-9A21-F4370666C7B2}" type="datetimeFigureOut">
              <a:rPr lang="en-JM" smtClean="0"/>
              <a:pPr/>
              <a:t>5/5/2017</a:t>
            </a:fld>
            <a:endParaRPr lang="en-JM"/>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JM"/>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38927C-AB49-450F-8967-4AD52E2DC3DA}" type="slidenum">
              <a:rPr lang="en-JM" smtClean="0"/>
              <a:pPr/>
              <a:t>‹#›</a:t>
            </a:fld>
            <a:endParaRPr lang="en-JM"/>
          </a:p>
        </p:txBody>
      </p:sp>
    </p:spTree>
    <p:extLst>
      <p:ext uri="{BB962C8B-B14F-4D97-AF65-F5344CB8AC3E}">
        <p14:creationId xmlns:p14="http://schemas.microsoft.com/office/powerpoint/2010/main" val="352751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JM"/>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190015-6979-4CAF-87BC-D33F74A1F261}" type="datetimeFigureOut">
              <a:rPr lang="en-JM" smtClean="0"/>
              <a:pPr/>
              <a:t>5/5/2017</a:t>
            </a:fld>
            <a:endParaRPr lang="en-JM"/>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JM"/>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M"/>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JM"/>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9CA0D8-6577-48B2-BA77-88519BAFBFDA}" type="slidenum">
              <a:rPr lang="en-JM" smtClean="0"/>
              <a:pPr/>
              <a:t>‹#›</a:t>
            </a:fld>
            <a:endParaRPr lang="en-JM"/>
          </a:p>
        </p:txBody>
      </p:sp>
    </p:spTree>
    <p:extLst>
      <p:ext uri="{BB962C8B-B14F-4D97-AF65-F5344CB8AC3E}">
        <p14:creationId xmlns:p14="http://schemas.microsoft.com/office/powerpoint/2010/main" val="1591203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5AF454-C1DB-447C-9EEC-A5F3AC4DF9C4}" type="slidenum">
              <a:rPr lang="zh-CN" altLang="en-US" smtClean="0"/>
              <a:t>1</a:t>
            </a:fld>
            <a:endParaRPr lang="zh-CN" altLang="en-US"/>
          </a:p>
        </p:txBody>
      </p:sp>
    </p:spTree>
    <p:extLst>
      <p:ext uri="{BB962C8B-B14F-4D97-AF65-F5344CB8AC3E}">
        <p14:creationId xmlns:p14="http://schemas.microsoft.com/office/powerpoint/2010/main" val="926688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79CA0D8-6577-48B2-BA77-88519BAFBFDA}" type="slidenum">
              <a:rPr lang="en-JM" smtClean="0"/>
              <a:pPr/>
              <a:t>11</a:t>
            </a:fld>
            <a:endParaRPr lang="en-JM"/>
          </a:p>
        </p:txBody>
      </p:sp>
    </p:spTree>
    <p:extLst>
      <p:ext uri="{BB962C8B-B14F-4D97-AF65-F5344CB8AC3E}">
        <p14:creationId xmlns:p14="http://schemas.microsoft.com/office/powerpoint/2010/main" val="4124822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252525"/>
                </a:solidFill>
                <a:latin typeface="Helvetica Neue"/>
              </a:rPr>
              <a:t>看上去这里似乎没有问题，但我们深入来看</a:t>
            </a:r>
            <a:r>
              <a:rPr lang="en-US" altLang="zh-CN" dirty="0" err="1">
                <a:solidFill>
                  <a:srgbClr val="252525"/>
                </a:solidFill>
                <a:latin typeface="Helvetica Neue"/>
              </a:rPr>
              <a:t>xxxCreateClassSmIcon</a:t>
            </a:r>
            <a:r>
              <a:rPr lang="zh-CN" altLang="en-US" dirty="0">
                <a:solidFill>
                  <a:srgbClr val="252525"/>
                </a:solidFill>
                <a:latin typeface="Helvetica Neue"/>
              </a:rPr>
              <a:t>的实现就会发现，这个</a:t>
            </a:r>
            <a:r>
              <a:rPr lang="en-US" altLang="zh-CN" dirty="0" err="1">
                <a:solidFill>
                  <a:srgbClr val="252525"/>
                </a:solidFill>
                <a:latin typeface="Helvetica Neue"/>
              </a:rPr>
              <a:t>xxxCreateClassSmIcon</a:t>
            </a:r>
            <a:r>
              <a:rPr lang="zh-CN" altLang="en-US" dirty="0">
                <a:solidFill>
                  <a:srgbClr val="252525"/>
                </a:solidFill>
                <a:latin typeface="Helvetica Neue"/>
              </a:rPr>
              <a:t>是通过</a:t>
            </a:r>
            <a:r>
              <a:rPr lang="en-US" altLang="zh-CN" dirty="0" err="1">
                <a:solidFill>
                  <a:srgbClr val="252525"/>
                </a:solidFill>
                <a:latin typeface="Helvetica Neue"/>
              </a:rPr>
              <a:t>xxxClientCopyImage</a:t>
            </a:r>
            <a:r>
              <a:rPr lang="en-US" altLang="zh-CN" dirty="0">
                <a:solidFill>
                  <a:srgbClr val="252525"/>
                </a:solidFill>
                <a:latin typeface="Helvetica Neue"/>
              </a:rPr>
              <a:t>-&gt;</a:t>
            </a:r>
            <a:r>
              <a:rPr lang="en-US" altLang="zh-CN" dirty="0" err="1">
                <a:solidFill>
                  <a:srgbClr val="252525"/>
                </a:solidFill>
                <a:latin typeface="Helvetica Neue"/>
              </a:rPr>
              <a:t>KeUserModeCallback</a:t>
            </a:r>
            <a:r>
              <a:rPr lang="zh-CN" altLang="en-US" dirty="0">
                <a:solidFill>
                  <a:srgbClr val="252525"/>
                </a:solidFill>
                <a:latin typeface="Helvetica Neue"/>
              </a:rPr>
              <a:t>来实现的，也就是说这个调用最终是配合用户模式回调来实现的。</a:t>
            </a:r>
            <a:endParaRPr lang="zh-CN" altLang="en-US" b="0" i="0" dirty="0">
              <a:solidFill>
                <a:srgbClr val="252525"/>
              </a:solidFill>
              <a:effectLst/>
              <a:latin typeface="Helvetica Neue"/>
            </a:endParaRPr>
          </a:p>
          <a:p>
            <a:endParaRPr lang="zh-CN" altLang="en-US" dirty="0"/>
          </a:p>
        </p:txBody>
      </p:sp>
      <p:sp>
        <p:nvSpPr>
          <p:cNvPr id="4" name="灯片编号占位符 3"/>
          <p:cNvSpPr>
            <a:spLocks noGrp="1"/>
          </p:cNvSpPr>
          <p:nvPr>
            <p:ph type="sldNum" sz="quarter" idx="10"/>
          </p:nvPr>
        </p:nvSpPr>
        <p:spPr/>
        <p:txBody>
          <a:bodyPr/>
          <a:lstStyle/>
          <a:p>
            <a:fld id="{379CA0D8-6577-48B2-BA77-88519BAFBFDA}" type="slidenum">
              <a:rPr lang="en-JM" smtClean="0"/>
              <a:pPr/>
              <a:t>12</a:t>
            </a:fld>
            <a:endParaRPr lang="en-JM"/>
          </a:p>
        </p:txBody>
      </p:sp>
    </p:spTree>
    <p:extLst>
      <p:ext uri="{BB962C8B-B14F-4D97-AF65-F5344CB8AC3E}">
        <p14:creationId xmlns:p14="http://schemas.microsoft.com/office/powerpoint/2010/main" val="305031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252525"/>
                </a:solidFill>
                <a:latin typeface="Helvetica Neue"/>
              </a:rPr>
              <a:t>看上去这里似乎没有问题，但我们深入来看</a:t>
            </a:r>
            <a:r>
              <a:rPr lang="en-US" altLang="zh-CN" dirty="0" err="1">
                <a:solidFill>
                  <a:srgbClr val="252525"/>
                </a:solidFill>
                <a:latin typeface="Helvetica Neue"/>
              </a:rPr>
              <a:t>xxxCreateClassSmIcon</a:t>
            </a:r>
            <a:r>
              <a:rPr lang="zh-CN" altLang="en-US" dirty="0">
                <a:solidFill>
                  <a:srgbClr val="252525"/>
                </a:solidFill>
                <a:latin typeface="Helvetica Neue"/>
              </a:rPr>
              <a:t>的实现就会发现，这个</a:t>
            </a:r>
            <a:r>
              <a:rPr lang="en-US" altLang="zh-CN" dirty="0" err="1">
                <a:solidFill>
                  <a:srgbClr val="252525"/>
                </a:solidFill>
                <a:latin typeface="Helvetica Neue"/>
              </a:rPr>
              <a:t>xxxCreateClassSmIcon</a:t>
            </a:r>
            <a:r>
              <a:rPr lang="zh-CN" altLang="en-US" dirty="0">
                <a:solidFill>
                  <a:srgbClr val="252525"/>
                </a:solidFill>
                <a:latin typeface="Helvetica Neue"/>
              </a:rPr>
              <a:t>是通过</a:t>
            </a:r>
            <a:r>
              <a:rPr lang="en-US" altLang="zh-CN" dirty="0" err="1">
                <a:solidFill>
                  <a:srgbClr val="252525"/>
                </a:solidFill>
                <a:latin typeface="Helvetica Neue"/>
              </a:rPr>
              <a:t>xxxClientCopyImage</a:t>
            </a:r>
            <a:r>
              <a:rPr lang="en-US" altLang="zh-CN" dirty="0">
                <a:solidFill>
                  <a:srgbClr val="252525"/>
                </a:solidFill>
                <a:latin typeface="Helvetica Neue"/>
              </a:rPr>
              <a:t>-&gt;</a:t>
            </a:r>
            <a:r>
              <a:rPr lang="en-US" altLang="zh-CN" dirty="0" err="1">
                <a:solidFill>
                  <a:srgbClr val="252525"/>
                </a:solidFill>
                <a:latin typeface="Helvetica Neue"/>
              </a:rPr>
              <a:t>KeUserModeCallback</a:t>
            </a:r>
            <a:r>
              <a:rPr lang="zh-CN" altLang="en-US" dirty="0">
                <a:solidFill>
                  <a:srgbClr val="252525"/>
                </a:solidFill>
                <a:latin typeface="Helvetica Neue"/>
              </a:rPr>
              <a:t>来实现的，也就是说这个调用最终是配合用户模式回调来实现的。</a:t>
            </a:r>
            <a:endParaRPr lang="zh-CN" altLang="en-US" b="0" i="0" dirty="0">
              <a:solidFill>
                <a:srgbClr val="252525"/>
              </a:solidFill>
              <a:effectLst/>
              <a:latin typeface="Helvetica Neue"/>
            </a:endParaRPr>
          </a:p>
          <a:p>
            <a:endParaRPr lang="zh-CN" altLang="en-US" dirty="0"/>
          </a:p>
        </p:txBody>
      </p:sp>
      <p:sp>
        <p:nvSpPr>
          <p:cNvPr id="4" name="灯片编号占位符 3"/>
          <p:cNvSpPr>
            <a:spLocks noGrp="1"/>
          </p:cNvSpPr>
          <p:nvPr>
            <p:ph type="sldNum" sz="quarter" idx="10"/>
          </p:nvPr>
        </p:nvSpPr>
        <p:spPr/>
        <p:txBody>
          <a:bodyPr/>
          <a:lstStyle/>
          <a:p>
            <a:fld id="{379CA0D8-6577-48B2-BA77-88519BAFBFDA}" type="slidenum">
              <a:rPr lang="en-JM" smtClean="0"/>
              <a:pPr/>
              <a:t>13</a:t>
            </a:fld>
            <a:endParaRPr lang="en-JM"/>
          </a:p>
        </p:txBody>
      </p:sp>
    </p:spTree>
    <p:extLst>
      <p:ext uri="{BB962C8B-B14F-4D97-AF65-F5344CB8AC3E}">
        <p14:creationId xmlns:p14="http://schemas.microsoft.com/office/powerpoint/2010/main" val="401737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Hook</a:t>
            </a:r>
            <a:r>
              <a:rPr lang="zh-CN" altLang="en-US" sz="1200" b="0" i="0" kern="1200" dirty="0">
                <a:solidFill>
                  <a:schemeClr val="tx1"/>
                </a:solidFill>
                <a:effectLst/>
                <a:latin typeface="+mn-lt"/>
                <a:ea typeface="+mn-ea"/>
                <a:cs typeface="+mn-cs"/>
              </a:rPr>
              <a:t>该函数后，只做了一行操作，</a:t>
            </a:r>
            <a:r>
              <a:rPr lang="en-US" altLang="zh-CN" sz="1200" b="0" i="0" kern="1200" dirty="0" err="1">
                <a:solidFill>
                  <a:schemeClr val="tx1"/>
                </a:solidFill>
                <a:effectLst/>
                <a:latin typeface="+mn-lt"/>
                <a:ea typeface="+mn-ea"/>
                <a:cs typeface="+mn-cs"/>
              </a:rPr>
              <a:t>SetWindowLongPtr</a:t>
            </a:r>
            <a:r>
              <a:rPr lang="zh-CN" altLang="en-US" sz="1200" b="0" i="0" kern="1200" dirty="0">
                <a:solidFill>
                  <a:schemeClr val="tx1"/>
                </a:solidFill>
                <a:effectLst/>
                <a:latin typeface="+mn-lt"/>
                <a:ea typeface="+mn-ea"/>
                <a:cs typeface="+mn-cs"/>
              </a:rPr>
              <a:t>是设置窗口相关数据、属性的函数，这里</a:t>
            </a:r>
            <a:r>
              <a:rPr lang="en-US" altLang="zh-CN" sz="1200" b="0" i="0" kern="1200" dirty="0">
                <a:solidFill>
                  <a:schemeClr val="tx1"/>
                </a:solidFill>
                <a:effectLst/>
                <a:latin typeface="+mn-lt"/>
                <a:ea typeface="+mn-ea"/>
                <a:cs typeface="+mn-cs"/>
              </a:rPr>
              <a:t>GWLP_WNDPROC</a:t>
            </a:r>
            <a:r>
              <a:rPr lang="zh-CN" altLang="en-US" sz="1200" b="0" i="0" kern="1200" dirty="0">
                <a:solidFill>
                  <a:schemeClr val="tx1"/>
                </a:solidFill>
                <a:effectLst/>
                <a:latin typeface="+mn-lt"/>
                <a:ea typeface="+mn-ea"/>
                <a:cs typeface="+mn-cs"/>
              </a:rPr>
              <a:t>这个功能索引</a:t>
            </a:r>
            <a:r>
              <a:rPr lang="en-US" altLang="zh-CN" sz="1200" b="0" i="0" kern="1200" dirty="0">
                <a:solidFill>
                  <a:schemeClr val="tx1"/>
                </a:solidFill>
                <a:effectLst/>
                <a:latin typeface="+mn-lt"/>
                <a:ea typeface="+mn-ea"/>
                <a:cs typeface="+mn-cs"/>
              </a:rPr>
              <a:t>(index</a:t>
            </a:r>
            <a:r>
              <a:rPr lang="zh-CN" altLang="en-US" sz="1200" b="0" i="0" kern="1200" dirty="0">
                <a:solidFill>
                  <a:schemeClr val="tx1"/>
                </a:solidFill>
                <a:effectLst/>
                <a:latin typeface="+mn-lt"/>
                <a:ea typeface="+mn-ea"/>
                <a:cs typeface="+mn-cs"/>
              </a:rPr>
              <a:t>）的作用是对窗口进行子类化</a:t>
            </a:r>
            <a:r>
              <a:rPr lang="en-US" altLang="zh-CN" sz="1200" b="0" i="0" kern="1200" dirty="0">
                <a:solidFill>
                  <a:schemeClr val="tx1"/>
                </a:solidFill>
                <a:effectLst/>
                <a:latin typeface="+mn-lt"/>
                <a:ea typeface="+mn-ea"/>
                <a:cs typeface="+mn-cs"/>
              </a:rPr>
              <a:t>(subclass)/</a:t>
            </a:r>
            <a:r>
              <a:rPr lang="zh-CN" altLang="en-US" sz="1200" b="0" i="0" kern="1200" dirty="0">
                <a:solidFill>
                  <a:schemeClr val="tx1"/>
                </a:solidFill>
                <a:effectLst/>
                <a:latin typeface="+mn-lt"/>
                <a:ea typeface="+mn-ea"/>
                <a:cs typeface="+mn-cs"/>
              </a:rPr>
              <a:t>去子类化</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unsubclass</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，（子类化的目的是在不修改现有代码的前提下，扩展现有窗口的功能。）可以通过子类化，替换窗口的调用过程为自己的函数，来接管窗口的一些处理，也可以通过设置为</a:t>
            </a:r>
            <a:r>
              <a:rPr lang="en-US" altLang="zh-CN" sz="1200" b="0" i="0" kern="1200" dirty="0" err="1">
                <a:solidFill>
                  <a:schemeClr val="tx1"/>
                </a:solidFill>
                <a:effectLst/>
                <a:latin typeface="+mn-lt"/>
                <a:ea typeface="+mn-ea"/>
                <a:cs typeface="+mn-cs"/>
              </a:rPr>
              <a:t>DefWindowProc</a:t>
            </a:r>
            <a:r>
              <a:rPr lang="zh-CN" altLang="en-US" sz="1200" b="0" i="0" kern="1200" dirty="0">
                <a:solidFill>
                  <a:schemeClr val="tx1"/>
                </a:solidFill>
                <a:effectLst/>
                <a:latin typeface="+mn-lt"/>
                <a:ea typeface="+mn-ea"/>
                <a:cs typeface="+mn-cs"/>
              </a:rPr>
              <a:t>来去子类化，取消接管过程。</a:t>
            </a:r>
            <a:endParaRPr lang="zh-CN" altLang="en-US" dirty="0"/>
          </a:p>
        </p:txBody>
      </p:sp>
      <p:sp>
        <p:nvSpPr>
          <p:cNvPr id="4" name="灯片编号占位符 3"/>
          <p:cNvSpPr>
            <a:spLocks noGrp="1"/>
          </p:cNvSpPr>
          <p:nvPr>
            <p:ph type="sldNum" sz="quarter" idx="10"/>
          </p:nvPr>
        </p:nvSpPr>
        <p:spPr/>
        <p:txBody>
          <a:bodyPr/>
          <a:lstStyle/>
          <a:p>
            <a:fld id="{379CA0D8-6577-48B2-BA77-88519BAFBFDA}" type="slidenum">
              <a:rPr lang="en-JM" smtClean="0"/>
              <a:pPr/>
              <a:t>14</a:t>
            </a:fld>
            <a:endParaRPr lang="en-JM"/>
          </a:p>
        </p:txBody>
      </p:sp>
    </p:spTree>
    <p:extLst>
      <p:ext uri="{BB962C8B-B14F-4D97-AF65-F5344CB8AC3E}">
        <p14:creationId xmlns:p14="http://schemas.microsoft.com/office/powerpoint/2010/main" val="3736900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调用流程：</a:t>
            </a:r>
            <a:r>
              <a:rPr lang="en-US" altLang="zh-CN" sz="1200" kern="1200" dirty="0" err="1">
                <a:solidFill>
                  <a:schemeClr val="tx1"/>
                </a:solidFill>
                <a:effectLst/>
                <a:latin typeface="+mn-lt"/>
                <a:ea typeface="+mn-ea"/>
                <a:cs typeface="+mn-cs"/>
              </a:rPr>
              <a:t>nt!KeUserModeCallback</a:t>
            </a:r>
            <a:r>
              <a:rPr lang="en-US" altLang="zh-CN" sz="1200" kern="1200" dirty="0">
                <a:solidFill>
                  <a:schemeClr val="tx1"/>
                </a:solidFill>
                <a:effectLst/>
                <a:latin typeface="+mn-lt"/>
                <a:ea typeface="+mn-ea"/>
                <a:cs typeface="+mn-cs"/>
              </a:rPr>
              <a:t> -&gt; </a:t>
            </a:r>
            <a:r>
              <a:rPr lang="en-US" altLang="zh-CN" sz="1200" kern="1200" dirty="0" err="1">
                <a:solidFill>
                  <a:schemeClr val="tx1"/>
                </a:solidFill>
                <a:effectLst/>
                <a:latin typeface="+mn-lt"/>
                <a:ea typeface="+mn-ea"/>
                <a:cs typeface="+mn-cs"/>
              </a:rPr>
              <a:t>nt!KiCallUserMode</a:t>
            </a:r>
            <a:r>
              <a:rPr lang="en-US" altLang="zh-CN" sz="1200" kern="1200" dirty="0">
                <a:solidFill>
                  <a:schemeClr val="tx1"/>
                </a:solidFill>
                <a:effectLst/>
                <a:latin typeface="+mn-lt"/>
                <a:ea typeface="+mn-ea"/>
                <a:cs typeface="+mn-cs"/>
              </a:rPr>
              <a:t> -&gt; </a:t>
            </a:r>
            <a:r>
              <a:rPr lang="en-US" altLang="zh-CN" sz="1200" kern="1200" dirty="0" err="1">
                <a:solidFill>
                  <a:schemeClr val="tx1"/>
                </a:solidFill>
                <a:effectLst/>
                <a:latin typeface="+mn-lt"/>
                <a:ea typeface="+mn-ea"/>
                <a:cs typeface="+mn-cs"/>
              </a:rPr>
              <a:t>nt!KiServiceExit</a:t>
            </a:r>
            <a:r>
              <a:rPr lang="en-US" altLang="zh-CN" sz="1200" kern="1200" dirty="0">
                <a:solidFill>
                  <a:schemeClr val="tx1"/>
                </a:solidFill>
                <a:effectLst/>
                <a:latin typeface="+mn-lt"/>
                <a:ea typeface="+mn-ea"/>
                <a:cs typeface="+mn-cs"/>
              </a:rPr>
              <a:t> -&gt; </a:t>
            </a:r>
            <a:r>
              <a:rPr lang="en-US" altLang="zh-CN" sz="1200" kern="1200" dirty="0" err="1">
                <a:solidFill>
                  <a:schemeClr val="tx1"/>
                </a:solidFill>
                <a:effectLst/>
                <a:latin typeface="+mn-lt"/>
                <a:ea typeface="+mn-ea"/>
                <a:cs typeface="+mn-cs"/>
              </a:rPr>
              <a:t>ntdll!KiUserCallbackDispatcher</a:t>
            </a:r>
            <a:r>
              <a:rPr lang="en-US" altLang="zh-CN" sz="1200" kern="1200" dirty="0">
                <a:solidFill>
                  <a:schemeClr val="tx1"/>
                </a:solidFill>
                <a:effectLst/>
                <a:latin typeface="+mn-lt"/>
                <a:ea typeface="+mn-ea"/>
                <a:cs typeface="+mn-cs"/>
              </a:rPr>
              <a:t> -&gt; </a:t>
            </a:r>
            <a:r>
              <a:rPr lang="zh-CN" altLang="zh-CN" sz="1200" kern="1200" dirty="0">
                <a:solidFill>
                  <a:schemeClr val="tx1"/>
                </a:solidFill>
                <a:effectLst/>
                <a:latin typeface="+mn-lt"/>
                <a:ea typeface="+mn-ea"/>
                <a:cs typeface="+mn-cs"/>
              </a:rPr>
              <a:t>回调函数</a:t>
            </a:r>
            <a:r>
              <a:rPr lang="en-US" altLang="zh-CN" sz="1200" kern="1200" dirty="0">
                <a:solidFill>
                  <a:schemeClr val="tx1"/>
                </a:solidFill>
                <a:effectLst/>
                <a:latin typeface="+mn-lt"/>
                <a:ea typeface="+mn-ea"/>
                <a:cs typeface="+mn-cs"/>
              </a:rPr>
              <a:t> -&gt; int2B -&gt; </a:t>
            </a:r>
            <a:r>
              <a:rPr lang="en-US" altLang="zh-CN" sz="1200" kern="1200" dirty="0" err="1">
                <a:solidFill>
                  <a:schemeClr val="tx1"/>
                </a:solidFill>
                <a:effectLst/>
                <a:latin typeface="+mn-lt"/>
                <a:ea typeface="+mn-ea"/>
                <a:cs typeface="+mn-cs"/>
              </a:rPr>
              <a:t>nt!KiCallbackReturn</a:t>
            </a:r>
            <a:r>
              <a:rPr lang="en-US" altLang="zh-CN" sz="1200" kern="1200" dirty="0">
                <a:solidFill>
                  <a:schemeClr val="tx1"/>
                </a:solidFill>
                <a:effectLst/>
                <a:latin typeface="+mn-lt"/>
                <a:ea typeface="+mn-ea"/>
                <a:cs typeface="+mn-cs"/>
              </a:rPr>
              <a:t> -&gt; </a:t>
            </a:r>
            <a:r>
              <a:rPr lang="en-US" altLang="zh-CN" sz="1200" kern="1200" dirty="0" err="1">
                <a:solidFill>
                  <a:schemeClr val="tx1"/>
                </a:solidFill>
                <a:effectLst/>
                <a:latin typeface="+mn-lt"/>
                <a:ea typeface="+mn-ea"/>
                <a:cs typeface="+mn-cs"/>
              </a:rPr>
              <a:t>nt!KeUserModeCallback</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79CA0D8-6577-48B2-BA77-88519BAFBFDA}" type="slidenum">
              <a:rPr lang="en-JM" smtClean="0"/>
              <a:pPr/>
              <a:t>3</a:t>
            </a:fld>
            <a:endParaRPr lang="en-JM"/>
          </a:p>
        </p:txBody>
      </p:sp>
    </p:spTree>
    <p:extLst>
      <p:ext uri="{BB962C8B-B14F-4D97-AF65-F5344CB8AC3E}">
        <p14:creationId xmlns:p14="http://schemas.microsoft.com/office/powerpoint/2010/main" val="2925930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 </a:t>
            </a:r>
            <a:r>
              <a:rPr lang="en-US" altLang="zh-CN" dirty="0" err="1"/>
              <a:t>ApiNumber</a:t>
            </a:r>
            <a:r>
              <a:rPr lang="en-US" altLang="zh-CN" dirty="0"/>
              <a:t> </a:t>
            </a:r>
            <a:r>
              <a:rPr lang="zh-CN" altLang="en-US" dirty="0"/>
              <a:t>是对函数指针表 （</a:t>
            </a:r>
            <a:r>
              <a:rPr lang="en-US" altLang="zh-CN" dirty="0"/>
              <a:t>USER32!apfnDispatch</a:t>
            </a:r>
            <a:r>
              <a:rPr lang="zh-CN" altLang="en-US" dirty="0"/>
              <a:t>）的索引。该表的地址在 </a:t>
            </a:r>
            <a:r>
              <a:rPr lang="en-US" altLang="zh-CN" dirty="0"/>
              <a:t>USER32.dll </a:t>
            </a:r>
            <a:r>
              <a:rPr lang="zh-CN" altLang="en-US" dirty="0"/>
              <a:t>初始化的时候会复制到进程的进程环境块（</a:t>
            </a:r>
            <a:r>
              <a:rPr lang="en-US" altLang="zh-CN" dirty="0" err="1"/>
              <a:t>PEB.KernelCallbackTable</a:t>
            </a:r>
            <a:r>
              <a:rPr lang="zh-CN" altLang="en-US" dirty="0"/>
              <a:t>）里。 </a:t>
            </a:r>
            <a:r>
              <a:rPr lang="en-US" altLang="zh-CN" dirty="0"/>
              <a:t>Win32k </a:t>
            </a:r>
            <a:r>
              <a:rPr lang="zh-CN" altLang="en-US" dirty="0"/>
              <a:t>提供给各个回调函数的的输入参数填充在 </a:t>
            </a:r>
            <a:r>
              <a:rPr lang="en-US" altLang="zh-CN" dirty="0" err="1"/>
              <a:t>InputBuffer</a:t>
            </a:r>
            <a:r>
              <a:rPr lang="zh-CN" altLang="en-US" dirty="0"/>
              <a:t>， 用户模式返回的输出在 </a:t>
            </a:r>
            <a:r>
              <a:rPr lang="en-US" altLang="zh-CN" dirty="0" err="1"/>
              <a:t>OutputBuffer</a:t>
            </a:r>
            <a:r>
              <a:rPr lang="zh-CN" altLang="en-US" dirty="0"/>
              <a:t>。</a:t>
            </a:r>
          </a:p>
        </p:txBody>
      </p:sp>
      <p:sp>
        <p:nvSpPr>
          <p:cNvPr id="4" name="灯片编号占位符 3"/>
          <p:cNvSpPr>
            <a:spLocks noGrp="1"/>
          </p:cNvSpPr>
          <p:nvPr>
            <p:ph type="sldNum" sz="quarter" idx="10"/>
          </p:nvPr>
        </p:nvSpPr>
        <p:spPr/>
        <p:txBody>
          <a:bodyPr/>
          <a:lstStyle/>
          <a:p>
            <a:fld id="{379CA0D8-6577-48B2-BA77-88519BAFBFDA}" type="slidenum">
              <a:rPr lang="en-JM" smtClean="0"/>
              <a:pPr/>
              <a:t>4</a:t>
            </a:fld>
            <a:endParaRPr lang="en-JM"/>
          </a:p>
        </p:txBody>
      </p:sp>
    </p:spTree>
    <p:extLst>
      <p:ext uri="{BB962C8B-B14F-4D97-AF65-F5344CB8AC3E}">
        <p14:creationId xmlns:p14="http://schemas.microsoft.com/office/powerpoint/2010/main" val="3786610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这种回调机制是</a:t>
            </a:r>
            <a:r>
              <a:rPr lang="en-US" altLang="zh-CN" dirty="0"/>
              <a:t>win32k</a:t>
            </a:r>
            <a:r>
              <a:rPr lang="zh-CN" altLang="en-US" dirty="0"/>
              <a:t>所特有的，猜测是因为</a:t>
            </a:r>
            <a:r>
              <a:rPr lang="en-US" altLang="zh-CN" dirty="0"/>
              <a:t>win32k</a:t>
            </a:r>
            <a:r>
              <a:rPr lang="zh-CN" altLang="en-US" dirty="0"/>
              <a:t>是从用户空间移入内核空间的，而在原来的用户空间里，有些函数并不能遵守严格的层次调用关系，因此也不能准确的划分那些函数应该放在内核，哪些函数应该放在用户空间</a:t>
            </a:r>
          </a:p>
        </p:txBody>
      </p:sp>
      <p:sp>
        <p:nvSpPr>
          <p:cNvPr id="4" name="灯片编号占位符 3"/>
          <p:cNvSpPr>
            <a:spLocks noGrp="1"/>
          </p:cNvSpPr>
          <p:nvPr>
            <p:ph type="sldNum" sz="quarter" idx="10"/>
          </p:nvPr>
        </p:nvSpPr>
        <p:spPr/>
        <p:txBody>
          <a:bodyPr/>
          <a:lstStyle/>
          <a:p>
            <a:fld id="{379CA0D8-6577-48B2-BA77-88519BAFBFDA}" type="slidenum">
              <a:rPr lang="en-JM" smtClean="0"/>
              <a:pPr/>
              <a:t>5</a:t>
            </a:fld>
            <a:endParaRPr lang="en-JM"/>
          </a:p>
        </p:txBody>
      </p:sp>
    </p:spTree>
    <p:extLst>
      <p:ext uri="{BB962C8B-B14F-4D97-AF65-F5344CB8AC3E}">
        <p14:creationId xmlns:p14="http://schemas.microsoft.com/office/powerpoint/2010/main" val="3424374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79CA0D8-6577-48B2-BA77-88519BAFBFDA}" type="slidenum">
              <a:rPr lang="en-JM" smtClean="0"/>
              <a:pPr/>
              <a:t>6</a:t>
            </a:fld>
            <a:endParaRPr lang="en-JM"/>
          </a:p>
        </p:txBody>
      </p:sp>
    </p:spTree>
    <p:extLst>
      <p:ext uri="{BB962C8B-B14F-4D97-AF65-F5344CB8AC3E}">
        <p14:creationId xmlns:p14="http://schemas.microsoft.com/office/powerpoint/2010/main" val="1273139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79CA0D8-6577-48B2-BA77-88519BAFBFDA}" type="slidenum">
              <a:rPr lang="en-JM" smtClean="0"/>
              <a:pPr/>
              <a:t>7</a:t>
            </a:fld>
            <a:endParaRPr lang="en-JM"/>
          </a:p>
        </p:txBody>
      </p:sp>
    </p:spTree>
    <p:extLst>
      <p:ext uri="{BB962C8B-B14F-4D97-AF65-F5344CB8AC3E}">
        <p14:creationId xmlns:p14="http://schemas.microsoft.com/office/powerpoint/2010/main" val="945867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79CA0D8-6577-48B2-BA77-88519BAFBFDA}" type="slidenum">
              <a:rPr lang="en-JM" smtClean="0"/>
              <a:pPr/>
              <a:t>8</a:t>
            </a:fld>
            <a:endParaRPr lang="en-JM"/>
          </a:p>
        </p:txBody>
      </p:sp>
    </p:spTree>
    <p:extLst>
      <p:ext uri="{BB962C8B-B14F-4D97-AF65-F5344CB8AC3E}">
        <p14:creationId xmlns:p14="http://schemas.microsoft.com/office/powerpoint/2010/main" val="2639414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79CA0D8-6577-48B2-BA77-88519BAFBFDA}" type="slidenum">
              <a:rPr lang="en-JM" smtClean="0"/>
              <a:pPr/>
              <a:t>9</a:t>
            </a:fld>
            <a:endParaRPr lang="en-JM"/>
          </a:p>
        </p:txBody>
      </p:sp>
    </p:spTree>
    <p:extLst>
      <p:ext uri="{BB962C8B-B14F-4D97-AF65-F5344CB8AC3E}">
        <p14:creationId xmlns:p14="http://schemas.microsoft.com/office/powerpoint/2010/main" val="3175568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75000"/>
                    <a:lumOff val="25000"/>
                  </a:schemeClr>
                </a:solidFill>
              </a:rPr>
              <a:t>同样地， 当数组清空的时候，缓冲区会释放。重要的是， 没能做到的函数可能会操作已经释放的空间， 因而允许攻击者控制赋值锁锁住了的指针或者破坏后续分配的内存。</a:t>
            </a:r>
            <a:endParaRPr lang="zh-CN" altLang="en-US" dirty="0"/>
          </a:p>
        </p:txBody>
      </p:sp>
      <p:sp>
        <p:nvSpPr>
          <p:cNvPr id="4" name="灯片编号占位符 3"/>
          <p:cNvSpPr>
            <a:spLocks noGrp="1"/>
          </p:cNvSpPr>
          <p:nvPr>
            <p:ph type="sldNum" sz="quarter" idx="10"/>
          </p:nvPr>
        </p:nvSpPr>
        <p:spPr/>
        <p:txBody>
          <a:bodyPr/>
          <a:lstStyle/>
          <a:p>
            <a:fld id="{379CA0D8-6577-48B2-BA77-88519BAFBFDA}" type="slidenum">
              <a:rPr lang="en-JM" smtClean="0"/>
              <a:pPr/>
              <a:t>10</a:t>
            </a:fld>
            <a:endParaRPr lang="en-JM"/>
          </a:p>
        </p:txBody>
      </p:sp>
    </p:spTree>
    <p:extLst>
      <p:ext uri="{BB962C8B-B14F-4D97-AF65-F5344CB8AC3E}">
        <p14:creationId xmlns:p14="http://schemas.microsoft.com/office/powerpoint/2010/main" val="2604446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4781550"/>
            <a:ext cx="6629400" cy="292894"/>
          </a:xfrm>
          <a:prstGeom prst="rect">
            <a:avLst/>
          </a:prstGeom>
        </p:spPr>
        <p:txBody>
          <a:bodyPr/>
          <a:lstStyle/>
          <a:p>
            <a:r>
              <a:rPr lang="en-JM" dirty="0"/>
              <a:t> </a:t>
            </a:r>
          </a:p>
        </p:txBody>
      </p:sp>
      <p:sp>
        <p:nvSpPr>
          <p:cNvPr id="4" name="矩形 3"/>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JM"/>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JM" dirty="0"/>
              <a:t> </a:t>
            </a:r>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JM"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JM" dirty="0"/>
              <a:t> </a:t>
            </a:r>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dirty="0"/>
          </a:p>
        </p:txBody>
      </p:sp>
      <p:sp>
        <p:nvSpPr>
          <p:cNvPr id="30" name="Picture Placeholder 29"/>
          <p:cNvSpPr>
            <a:spLocks noGrp="1"/>
          </p:cNvSpPr>
          <p:nvPr>
            <p:ph type="pic" sz="quarter" idx="13"/>
          </p:nvPr>
        </p:nvSpPr>
        <p:spPr>
          <a:xfrm>
            <a:off x="533400" y="1200150"/>
            <a:ext cx="1828800" cy="1518666"/>
          </a:xfrm>
          <a:prstGeom prst="rect">
            <a:avLst/>
          </a:prstGeom>
        </p:spPr>
        <p:txBody>
          <a:bodyPr>
            <a:normAutofit/>
          </a:bodyPr>
          <a:lstStyle>
            <a:lvl1pPr marL="0" indent="0" algn="ctr">
              <a:buFontTx/>
              <a:buNone/>
              <a:defRPr sz="1400"/>
            </a:lvl1pPr>
          </a:lstStyle>
          <a:p>
            <a:endParaRPr lang="en-JM" dirty="0"/>
          </a:p>
        </p:txBody>
      </p:sp>
      <p:sp>
        <p:nvSpPr>
          <p:cNvPr id="32" name="Picture Placeholder 29"/>
          <p:cNvSpPr>
            <a:spLocks noGrp="1"/>
          </p:cNvSpPr>
          <p:nvPr>
            <p:ph type="pic" sz="quarter" idx="14"/>
          </p:nvPr>
        </p:nvSpPr>
        <p:spPr>
          <a:xfrm>
            <a:off x="2590800" y="1200150"/>
            <a:ext cx="1828800" cy="1518666"/>
          </a:xfrm>
          <a:prstGeom prst="rect">
            <a:avLst/>
          </a:prstGeom>
        </p:spPr>
        <p:txBody>
          <a:bodyPr>
            <a:normAutofit/>
          </a:bodyPr>
          <a:lstStyle>
            <a:lvl1pPr marL="0" indent="0" algn="ctr">
              <a:buFontTx/>
              <a:buNone/>
              <a:defRPr sz="1400"/>
            </a:lvl1pPr>
          </a:lstStyle>
          <a:p>
            <a:endParaRPr lang="en-JM"/>
          </a:p>
        </p:txBody>
      </p:sp>
      <p:sp>
        <p:nvSpPr>
          <p:cNvPr id="34" name="Picture Placeholder 29"/>
          <p:cNvSpPr>
            <a:spLocks noGrp="1"/>
          </p:cNvSpPr>
          <p:nvPr>
            <p:ph type="pic" sz="quarter" idx="15"/>
          </p:nvPr>
        </p:nvSpPr>
        <p:spPr>
          <a:xfrm>
            <a:off x="4648200" y="1200150"/>
            <a:ext cx="1828800" cy="1518666"/>
          </a:xfrm>
          <a:prstGeom prst="rect">
            <a:avLst/>
          </a:prstGeom>
        </p:spPr>
        <p:txBody>
          <a:bodyPr>
            <a:normAutofit/>
          </a:bodyPr>
          <a:lstStyle>
            <a:lvl1pPr marL="0" indent="0" algn="ctr">
              <a:buFontTx/>
              <a:buNone/>
              <a:defRPr sz="1400"/>
            </a:lvl1pPr>
          </a:lstStyle>
          <a:p>
            <a:endParaRPr lang="en-JM"/>
          </a:p>
        </p:txBody>
      </p:sp>
      <p:sp>
        <p:nvSpPr>
          <p:cNvPr id="36" name="Picture Placeholder 29"/>
          <p:cNvSpPr>
            <a:spLocks noGrp="1"/>
          </p:cNvSpPr>
          <p:nvPr>
            <p:ph type="pic" sz="quarter" idx="16"/>
          </p:nvPr>
        </p:nvSpPr>
        <p:spPr>
          <a:xfrm>
            <a:off x="6705600" y="1200150"/>
            <a:ext cx="1828800" cy="1518666"/>
          </a:xfrm>
          <a:prstGeom prst="rect">
            <a:avLst/>
          </a:prstGeom>
        </p:spPr>
        <p:txBody>
          <a:bodyPr>
            <a:normAutofit/>
          </a:bodyPr>
          <a:lstStyle>
            <a:lvl1pPr marL="0" indent="0" algn="ctr">
              <a:buFontTx/>
              <a:buNone/>
              <a:defRPr sz="1400"/>
            </a:lvl1pPr>
          </a:lstStyle>
          <a:p>
            <a:endParaRPr lang="en-JM"/>
          </a:p>
        </p:txBody>
      </p:sp>
      <p:sp>
        <p:nvSpPr>
          <p:cNvPr id="39" name="Content Placeholder 37"/>
          <p:cNvSpPr>
            <a:spLocks noGrp="1"/>
          </p:cNvSpPr>
          <p:nvPr>
            <p:ph sz="quarter" idx="18"/>
          </p:nvPr>
        </p:nvSpPr>
        <p:spPr>
          <a:xfrm>
            <a:off x="2514600" y="3238500"/>
            <a:ext cx="1901952" cy="323850"/>
          </a:xfrm>
          <a:prstGeom prst="rect">
            <a:avLst/>
          </a:prstGeom>
        </p:spPr>
        <p:txBody>
          <a:bodyPr>
            <a:noAutofit/>
          </a:bodyPr>
          <a:lstStyle>
            <a:lvl1pPr>
              <a:buNone/>
              <a:defRPr sz="1600">
                <a:latin typeface="Bebas Neue" pitchFamily="34" charset="0"/>
              </a:defRPr>
            </a:lvl1pPr>
            <a:lvl2pPr>
              <a:defRPr sz="1600"/>
            </a:lvl2pPr>
            <a:lvl3pPr>
              <a:defRPr sz="1600"/>
            </a:lvl3pPr>
            <a:lvl4pPr>
              <a:defRPr sz="1600"/>
            </a:lvl4pPr>
            <a:lvl5pPr algn="ctr">
              <a:buNone/>
              <a:defRPr sz="1600"/>
            </a:lvl5pPr>
          </a:lstStyle>
          <a:p>
            <a:pPr lvl="0"/>
            <a:endParaRPr lang="en-JM" dirty="0"/>
          </a:p>
        </p:txBody>
      </p:sp>
      <p:sp>
        <p:nvSpPr>
          <p:cNvPr id="40" name="Content Placeholder 37"/>
          <p:cNvSpPr>
            <a:spLocks noGrp="1"/>
          </p:cNvSpPr>
          <p:nvPr>
            <p:ph sz="quarter" idx="19"/>
          </p:nvPr>
        </p:nvSpPr>
        <p:spPr>
          <a:xfrm>
            <a:off x="4572000" y="3238500"/>
            <a:ext cx="1901952" cy="323850"/>
          </a:xfrm>
          <a:prstGeom prst="rect">
            <a:avLst/>
          </a:prstGeom>
        </p:spPr>
        <p:txBody>
          <a:bodyPr>
            <a:noAutofit/>
          </a:bodyPr>
          <a:lstStyle>
            <a:lvl1pPr>
              <a:buNone/>
              <a:defRPr sz="1600">
                <a:latin typeface="Bebas Neue" pitchFamily="34" charset="0"/>
              </a:defRPr>
            </a:lvl1pPr>
            <a:lvl2pPr>
              <a:defRPr sz="1600"/>
            </a:lvl2pPr>
            <a:lvl3pPr>
              <a:defRPr sz="1600"/>
            </a:lvl3pPr>
            <a:lvl4pPr>
              <a:defRPr sz="1600"/>
            </a:lvl4pPr>
            <a:lvl5pPr algn="ctr">
              <a:buNone/>
              <a:defRPr sz="1600"/>
            </a:lvl5pPr>
          </a:lstStyle>
          <a:p>
            <a:pPr lvl="0"/>
            <a:endParaRPr lang="en-JM" dirty="0"/>
          </a:p>
        </p:txBody>
      </p:sp>
      <p:sp>
        <p:nvSpPr>
          <p:cNvPr id="41" name="Content Placeholder 37"/>
          <p:cNvSpPr>
            <a:spLocks noGrp="1"/>
          </p:cNvSpPr>
          <p:nvPr>
            <p:ph sz="quarter" idx="20"/>
          </p:nvPr>
        </p:nvSpPr>
        <p:spPr>
          <a:xfrm>
            <a:off x="6629400" y="3238500"/>
            <a:ext cx="1901952" cy="323850"/>
          </a:xfrm>
          <a:prstGeom prst="rect">
            <a:avLst/>
          </a:prstGeom>
        </p:spPr>
        <p:txBody>
          <a:bodyPr>
            <a:noAutofit/>
          </a:bodyPr>
          <a:lstStyle>
            <a:lvl1pPr>
              <a:buNone/>
              <a:defRPr sz="1600">
                <a:latin typeface="Bebas Neue" pitchFamily="34" charset="0"/>
              </a:defRPr>
            </a:lvl1pPr>
            <a:lvl2pPr>
              <a:defRPr sz="1600"/>
            </a:lvl2pPr>
            <a:lvl3pPr>
              <a:defRPr sz="1600"/>
            </a:lvl3pPr>
            <a:lvl4pPr>
              <a:defRPr sz="1600"/>
            </a:lvl4pPr>
            <a:lvl5pPr algn="ctr">
              <a:buNone/>
              <a:defRPr sz="1600"/>
            </a:lvl5pPr>
          </a:lstStyle>
          <a:p>
            <a:pPr lvl="0"/>
            <a:endParaRPr lang="en-JM" dirty="0"/>
          </a:p>
        </p:txBody>
      </p:sp>
      <p:sp>
        <p:nvSpPr>
          <p:cNvPr id="37" name="Content Placeholder 37"/>
          <p:cNvSpPr>
            <a:spLocks noGrp="1"/>
          </p:cNvSpPr>
          <p:nvPr>
            <p:ph sz="quarter" idx="21"/>
          </p:nvPr>
        </p:nvSpPr>
        <p:spPr>
          <a:xfrm>
            <a:off x="457200" y="3238500"/>
            <a:ext cx="1901952" cy="323850"/>
          </a:xfrm>
          <a:prstGeom prst="rect">
            <a:avLst/>
          </a:prstGeom>
        </p:spPr>
        <p:txBody>
          <a:bodyPr>
            <a:noAutofit/>
          </a:bodyPr>
          <a:lstStyle>
            <a:lvl1pPr>
              <a:buNone/>
              <a:defRPr sz="1600">
                <a:latin typeface="Bebas Neue" pitchFamily="34" charset="0"/>
              </a:defRPr>
            </a:lvl1pPr>
            <a:lvl2pPr>
              <a:defRPr sz="1600"/>
            </a:lvl2pPr>
            <a:lvl3pPr>
              <a:defRPr sz="1600"/>
            </a:lvl3pPr>
            <a:lvl4pPr>
              <a:defRPr sz="1600"/>
            </a:lvl4pPr>
            <a:lvl5pPr algn="ctr">
              <a:buNone/>
              <a:defRPr sz="1600"/>
            </a:lvl5pPr>
          </a:lstStyle>
          <a:p>
            <a:pPr lvl="0"/>
            <a:endParaRPr lang="en-JM" dirty="0"/>
          </a:p>
        </p:txBody>
      </p:sp>
      <p:sp>
        <p:nvSpPr>
          <p:cNvPr id="25" name="Content Placeholder 37"/>
          <p:cNvSpPr>
            <a:spLocks noGrp="1"/>
          </p:cNvSpPr>
          <p:nvPr>
            <p:ph sz="quarter" idx="26"/>
          </p:nvPr>
        </p:nvSpPr>
        <p:spPr>
          <a:xfrm>
            <a:off x="2514600" y="3486150"/>
            <a:ext cx="1901952" cy="990600"/>
          </a:xfrm>
          <a:prstGeom prst="rect">
            <a:avLst/>
          </a:prstGeom>
        </p:spPr>
        <p:txBody>
          <a:bodyPr>
            <a:noAutofit/>
          </a:bodyPr>
          <a:lstStyle>
            <a:lvl1pPr>
              <a:buNone/>
              <a:defRPr sz="1100"/>
            </a:lvl1pPr>
            <a:lvl2pPr>
              <a:defRPr sz="1600"/>
            </a:lvl2pPr>
            <a:lvl3pPr>
              <a:defRPr sz="1600"/>
            </a:lvl3pPr>
            <a:lvl4pPr>
              <a:defRPr sz="1600"/>
            </a:lvl4pPr>
            <a:lvl5pPr algn="ctr">
              <a:buNone/>
              <a:defRPr sz="1600"/>
            </a:lvl5pPr>
          </a:lstStyle>
          <a:p>
            <a:pPr lvl="0"/>
            <a:endParaRPr lang="en-JM" dirty="0"/>
          </a:p>
        </p:txBody>
      </p:sp>
      <p:sp>
        <p:nvSpPr>
          <p:cNvPr id="28" name="Content Placeholder 37"/>
          <p:cNvSpPr>
            <a:spLocks noGrp="1"/>
          </p:cNvSpPr>
          <p:nvPr>
            <p:ph sz="quarter" idx="27"/>
          </p:nvPr>
        </p:nvSpPr>
        <p:spPr>
          <a:xfrm>
            <a:off x="4572000" y="3486150"/>
            <a:ext cx="1901952" cy="990600"/>
          </a:xfrm>
          <a:prstGeom prst="rect">
            <a:avLst/>
          </a:prstGeom>
        </p:spPr>
        <p:txBody>
          <a:bodyPr>
            <a:noAutofit/>
          </a:bodyPr>
          <a:lstStyle>
            <a:lvl1pPr>
              <a:buNone/>
              <a:defRPr sz="1100"/>
            </a:lvl1pPr>
            <a:lvl2pPr>
              <a:defRPr sz="1600"/>
            </a:lvl2pPr>
            <a:lvl3pPr>
              <a:defRPr sz="1600"/>
            </a:lvl3pPr>
            <a:lvl4pPr>
              <a:defRPr sz="1600"/>
            </a:lvl4pPr>
            <a:lvl5pPr algn="ctr">
              <a:buNone/>
              <a:defRPr sz="1600"/>
            </a:lvl5pPr>
          </a:lstStyle>
          <a:p>
            <a:pPr lvl="0"/>
            <a:endParaRPr lang="en-JM" dirty="0"/>
          </a:p>
        </p:txBody>
      </p:sp>
      <p:sp>
        <p:nvSpPr>
          <p:cNvPr id="29" name="Content Placeholder 37"/>
          <p:cNvSpPr>
            <a:spLocks noGrp="1"/>
          </p:cNvSpPr>
          <p:nvPr>
            <p:ph sz="quarter" idx="28"/>
          </p:nvPr>
        </p:nvSpPr>
        <p:spPr>
          <a:xfrm>
            <a:off x="6629400" y="3486150"/>
            <a:ext cx="1901952" cy="990600"/>
          </a:xfrm>
          <a:prstGeom prst="rect">
            <a:avLst/>
          </a:prstGeom>
        </p:spPr>
        <p:txBody>
          <a:bodyPr>
            <a:noAutofit/>
          </a:bodyPr>
          <a:lstStyle>
            <a:lvl1pPr>
              <a:buNone/>
              <a:defRPr sz="1100"/>
            </a:lvl1pPr>
            <a:lvl2pPr>
              <a:defRPr sz="1600"/>
            </a:lvl2pPr>
            <a:lvl3pPr>
              <a:defRPr sz="1600"/>
            </a:lvl3pPr>
            <a:lvl4pPr>
              <a:defRPr sz="1600"/>
            </a:lvl4pPr>
            <a:lvl5pPr algn="ctr">
              <a:buNone/>
              <a:defRPr sz="1600"/>
            </a:lvl5pPr>
          </a:lstStyle>
          <a:p>
            <a:pPr lvl="0"/>
            <a:endParaRPr lang="en-JM" dirty="0"/>
          </a:p>
        </p:txBody>
      </p:sp>
      <p:sp>
        <p:nvSpPr>
          <p:cNvPr id="31" name="Content Placeholder 37"/>
          <p:cNvSpPr>
            <a:spLocks noGrp="1"/>
          </p:cNvSpPr>
          <p:nvPr>
            <p:ph sz="quarter" idx="29"/>
          </p:nvPr>
        </p:nvSpPr>
        <p:spPr>
          <a:xfrm>
            <a:off x="457200" y="3486150"/>
            <a:ext cx="1901952" cy="990600"/>
          </a:xfrm>
          <a:prstGeom prst="rect">
            <a:avLst/>
          </a:prstGeom>
        </p:spPr>
        <p:txBody>
          <a:bodyPr>
            <a:noAutofit/>
          </a:bodyPr>
          <a:lstStyle>
            <a:lvl1pPr>
              <a:buNone/>
              <a:defRPr sz="1100"/>
            </a:lvl1pPr>
            <a:lvl2pPr>
              <a:defRPr sz="1600"/>
            </a:lvl2pPr>
            <a:lvl3pPr>
              <a:defRPr sz="1600"/>
            </a:lvl3pPr>
            <a:lvl4pPr>
              <a:defRPr sz="1600"/>
            </a:lvl4pPr>
            <a:lvl5pPr algn="ctr">
              <a:buNone/>
              <a:defRPr sz="1600"/>
            </a:lvl5pPr>
          </a:lstStyle>
          <a:p>
            <a:pPr lvl="0"/>
            <a:endParaRPr lang="en-JM" dirty="0"/>
          </a:p>
        </p:txBody>
      </p:sp>
      <p:sp>
        <p:nvSpPr>
          <p:cNvPr id="46" name="Text Placeholder 42"/>
          <p:cNvSpPr>
            <a:spLocks noGrp="1"/>
          </p:cNvSpPr>
          <p:nvPr>
            <p:ph type="body" sz="quarter" idx="25"/>
          </p:nvPr>
        </p:nvSpPr>
        <p:spPr>
          <a:xfrm>
            <a:off x="533400" y="2683764"/>
            <a:ext cx="1828800" cy="268986"/>
          </a:xfrm>
          <a:prstGeom prst="rect">
            <a:avLst/>
          </a:prstGeom>
          <a:solidFill>
            <a:srgbClr val="0070C0"/>
          </a:solidFill>
        </p:spPr>
        <p:txBody>
          <a:bodyPr anchor="ctr">
            <a:noAutofit/>
          </a:bodyPr>
          <a:lstStyle>
            <a:lvl1pPr>
              <a:buNone/>
              <a:defRPr sz="1400">
                <a:solidFill>
                  <a:schemeClr val="bg1"/>
                </a:solidFill>
                <a:latin typeface="Bebas Neue" pitchFamily="34" charset="0"/>
              </a:defRPr>
            </a:lvl1pPr>
          </a:lstStyle>
          <a:p>
            <a:pPr lvl="0"/>
            <a:endParaRPr lang="en-JM" dirty="0"/>
          </a:p>
        </p:txBody>
      </p:sp>
      <p:sp>
        <p:nvSpPr>
          <p:cNvPr id="42" name="Text Placeholder 42"/>
          <p:cNvSpPr>
            <a:spLocks noGrp="1"/>
          </p:cNvSpPr>
          <p:nvPr>
            <p:ph type="body" sz="quarter" idx="30"/>
          </p:nvPr>
        </p:nvSpPr>
        <p:spPr>
          <a:xfrm>
            <a:off x="2590800" y="2683764"/>
            <a:ext cx="1828800" cy="268986"/>
          </a:xfrm>
          <a:prstGeom prst="rect">
            <a:avLst/>
          </a:prstGeom>
          <a:solidFill>
            <a:srgbClr val="0070C0"/>
          </a:solidFill>
        </p:spPr>
        <p:txBody>
          <a:bodyPr anchor="ctr">
            <a:noAutofit/>
          </a:bodyPr>
          <a:lstStyle>
            <a:lvl1pPr>
              <a:buNone/>
              <a:defRPr sz="1400">
                <a:solidFill>
                  <a:schemeClr val="bg1"/>
                </a:solidFill>
                <a:latin typeface="Bebas Neue" pitchFamily="34" charset="0"/>
              </a:defRPr>
            </a:lvl1pPr>
          </a:lstStyle>
          <a:p>
            <a:pPr lvl="0"/>
            <a:endParaRPr lang="en-JM" dirty="0"/>
          </a:p>
        </p:txBody>
      </p:sp>
      <p:sp>
        <p:nvSpPr>
          <p:cNvPr id="47" name="Text Placeholder 42"/>
          <p:cNvSpPr>
            <a:spLocks noGrp="1"/>
          </p:cNvSpPr>
          <p:nvPr>
            <p:ph type="body" sz="quarter" idx="31"/>
          </p:nvPr>
        </p:nvSpPr>
        <p:spPr>
          <a:xfrm>
            <a:off x="4648200" y="2683764"/>
            <a:ext cx="1828800" cy="268986"/>
          </a:xfrm>
          <a:prstGeom prst="rect">
            <a:avLst/>
          </a:prstGeom>
          <a:solidFill>
            <a:srgbClr val="0070C0"/>
          </a:solidFill>
        </p:spPr>
        <p:txBody>
          <a:bodyPr anchor="ctr">
            <a:noAutofit/>
          </a:bodyPr>
          <a:lstStyle>
            <a:lvl1pPr>
              <a:buNone/>
              <a:defRPr sz="1400">
                <a:solidFill>
                  <a:schemeClr val="bg1"/>
                </a:solidFill>
                <a:latin typeface="Bebas Neue" pitchFamily="34" charset="0"/>
              </a:defRPr>
            </a:lvl1pPr>
          </a:lstStyle>
          <a:p>
            <a:pPr lvl="0"/>
            <a:endParaRPr lang="en-JM" dirty="0"/>
          </a:p>
        </p:txBody>
      </p:sp>
      <p:sp>
        <p:nvSpPr>
          <p:cNvPr id="48" name="Text Placeholder 42"/>
          <p:cNvSpPr>
            <a:spLocks noGrp="1"/>
          </p:cNvSpPr>
          <p:nvPr>
            <p:ph type="body" sz="quarter" idx="32"/>
          </p:nvPr>
        </p:nvSpPr>
        <p:spPr>
          <a:xfrm>
            <a:off x="6705600" y="2683764"/>
            <a:ext cx="1828800" cy="268986"/>
          </a:xfrm>
          <a:prstGeom prst="rect">
            <a:avLst/>
          </a:prstGeom>
          <a:solidFill>
            <a:srgbClr val="0070C0"/>
          </a:solidFill>
        </p:spPr>
        <p:txBody>
          <a:bodyPr anchor="ctr">
            <a:noAutofit/>
          </a:bodyPr>
          <a:lstStyle>
            <a:lvl1pPr>
              <a:buNone/>
              <a:defRPr sz="1400">
                <a:solidFill>
                  <a:schemeClr val="bg1"/>
                </a:solidFill>
                <a:latin typeface="Bebas Neue" pitchFamily="34" charset="0"/>
              </a:defRPr>
            </a:lvl1pPr>
          </a:lstStyle>
          <a:p>
            <a:pPr lvl="0"/>
            <a:endParaRPr lang="en-JM"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se Study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en-US" dirty="0"/>
              <a:t>Click to edit Master title style</a:t>
            </a:r>
            <a:endParaRPr lang="en-JM"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JM" dirty="0"/>
              <a:t> </a:t>
            </a:r>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10" name="Text Placeholder 9"/>
          <p:cNvSpPr>
            <a:spLocks noGrp="1"/>
          </p:cNvSpPr>
          <p:nvPr>
            <p:ph type="body" sz="quarter" idx="13"/>
          </p:nvPr>
        </p:nvSpPr>
        <p:spPr>
          <a:xfrm>
            <a:off x="457200" y="990600"/>
            <a:ext cx="8229600" cy="514350"/>
          </a:xfrm>
          <a:prstGeom prst="rect">
            <a:avLst/>
          </a:prstGeom>
        </p:spPr>
        <p:txBody>
          <a:bodyPr>
            <a:noAutofit/>
          </a:bodyPr>
          <a:lstStyle>
            <a:lvl1pPr>
              <a:buNone/>
              <a:defRPr sz="1200"/>
            </a:lvl1pPr>
            <a:lvl2pPr>
              <a:defRPr sz="1600"/>
            </a:lvl2pPr>
            <a:lvl3pPr>
              <a:defRPr sz="1600"/>
            </a:lvl3pPr>
            <a:lvl4pPr>
              <a:defRPr sz="1600"/>
            </a:lvl4pPr>
            <a:lvl5pPr>
              <a:defRPr sz="1600"/>
            </a:lvl5pPr>
          </a:lstStyle>
          <a:p>
            <a:pPr lvl="0"/>
            <a:endParaRPr lang="en-JM" dirty="0"/>
          </a:p>
        </p:txBody>
      </p:sp>
      <p:sp>
        <p:nvSpPr>
          <p:cNvPr id="12" name="Picture Placeholder 11"/>
          <p:cNvSpPr>
            <a:spLocks noGrp="1"/>
          </p:cNvSpPr>
          <p:nvPr>
            <p:ph type="pic" sz="quarter" idx="14"/>
          </p:nvPr>
        </p:nvSpPr>
        <p:spPr>
          <a:xfrm>
            <a:off x="533400" y="1790700"/>
            <a:ext cx="4419600" cy="2457450"/>
          </a:xfrm>
          <a:prstGeom prst="rect">
            <a:avLst/>
          </a:prstGeom>
          <a:ln w="38100">
            <a:solidFill>
              <a:schemeClr val="bg1"/>
            </a:solidFill>
            <a:miter lim="800000"/>
          </a:ln>
          <a:effectLst/>
        </p:spPr>
        <p:txBody>
          <a:bodyPr>
            <a:normAutofit/>
          </a:bodyPr>
          <a:lstStyle>
            <a:lvl1pPr>
              <a:defRPr sz="1400"/>
            </a:lvl1pPr>
          </a:lstStyle>
          <a:p>
            <a:endParaRPr lang="en-JM"/>
          </a:p>
        </p:txBody>
      </p:sp>
      <p:sp>
        <p:nvSpPr>
          <p:cNvPr id="16" name="Text Placeholder 13"/>
          <p:cNvSpPr>
            <a:spLocks noGrp="1"/>
          </p:cNvSpPr>
          <p:nvPr>
            <p:ph type="body" sz="quarter" idx="17"/>
          </p:nvPr>
        </p:nvSpPr>
        <p:spPr>
          <a:xfrm>
            <a:off x="5257800" y="3790950"/>
            <a:ext cx="3429000" cy="4572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JM" dirty="0"/>
          </a:p>
        </p:txBody>
      </p:sp>
      <p:sp>
        <p:nvSpPr>
          <p:cNvPr id="17" name="Text Placeholder 13"/>
          <p:cNvSpPr>
            <a:spLocks noGrp="1"/>
          </p:cNvSpPr>
          <p:nvPr>
            <p:ph type="body" sz="quarter" idx="18"/>
          </p:nvPr>
        </p:nvSpPr>
        <p:spPr>
          <a:xfrm>
            <a:off x="5257800" y="2419350"/>
            <a:ext cx="3429000" cy="12192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JM" dirty="0"/>
          </a:p>
        </p:txBody>
      </p:sp>
      <p:sp>
        <p:nvSpPr>
          <p:cNvPr id="18" name="Text Placeholder 13"/>
          <p:cNvSpPr>
            <a:spLocks noGrp="1"/>
          </p:cNvSpPr>
          <p:nvPr>
            <p:ph type="body" sz="quarter" idx="19"/>
          </p:nvPr>
        </p:nvSpPr>
        <p:spPr>
          <a:xfrm>
            <a:off x="5257800" y="1733550"/>
            <a:ext cx="3429000" cy="4572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JM"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Bullet List">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0" y="1047750"/>
            <a:ext cx="9144000" cy="2819400"/>
          </a:xfrm>
          <a:prstGeom prst="rect">
            <a:avLst/>
          </a:prstGeom>
        </p:spPr>
        <p:txBody>
          <a:bodyPr>
            <a:normAutofit/>
          </a:bodyPr>
          <a:lstStyle>
            <a:lvl1pPr>
              <a:defRPr sz="1400"/>
            </a:lvl1pPr>
          </a:lstStyle>
          <a:p>
            <a:endParaRPr lang="en-JM"/>
          </a:p>
        </p:txBody>
      </p:sp>
      <p:sp>
        <p:nvSpPr>
          <p:cNvPr id="2" name="Title 1"/>
          <p:cNvSpPr>
            <a:spLocks noGrp="1"/>
          </p:cNvSpPr>
          <p:nvPr>
            <p:ph type="title"/>
          </p:nvPr>
        </p:nvSpPr>
        <p:spPr>
          <a:xfrm>
            <a:off x="457200" y="438150"/>
            <a:ext cx="7620000" cy="422672"/>
          </a:xfrm>
        </p:spPr>
        <p:txBody>
          <a:bodyPr/>
          <a:lstStyle/>
          <a:p>
            <a:r>
              <a:rPr lang="en-US" dirty="0"/>
              <a:t>Click to edit Master title style</a:t>
            </a:r>
            <a:endParaRPr lang="en-JM"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JM" dirty="0"/>
              <a:t> </a:t>
            </a:r>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11" name="Content Placeholder 10"/>
          <p:cNvSpPr>
            <a:spLocks noGrp="1"/>
          </p:cNvSpPr>
          <p:nvPr>
            <p:ph sz="quarter" idx="13"/>
          </p:nvPr>
        </p:nvSpPr>
        <p:spPr>
          <a:xfrm>
            <a:off x="304800" y="4019550"/>
            <a:ext cx="8534400" cy="533400"/>
          </a:xfrm>
          <a:prstGeom prst="rect">
            <a:avLst/>
          </a:prstGeom>
        </p:spPr>
        <p:txBody>
          <a:bodyPr>
            <a:normAutofit/>
          </a:bodyPr>
          <a:lstStyle>
            <a:lvl1pPr>
              <a:buClr>
                <a:srgbClr val="0FCED3"/>
              </a:buClr>
              <a:buFontTx/>
              <a:buNone/>
              <a:defRPr sz="1100"/>
            </a:lvl1pPr>
          </a:lstStyle>
          <a:p>
            <a:pPr lvl="0"/>
            <a:endParaRPr lang="en-JM"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ject Layout">
    <p:spTree>
      <p:nvGrpSpPr>
        <p:cNvPr id="1" name=""/>
        <p:cNvGrpSpPr/>
        <p:nvPr/>
      </p:nvGrpSpPr>
      <p:grpSpPr>
        <a:xfrm>
          <a:off x="0" y="0"/>
          <a:ext cx="0" cy="0"/>
          <a:chOff x="0" y="0"/>
          <a:chExt cx="0" cy="0"/>
        </a:xfrm>
      </p:grpSpPr>
      <p:sp>
        <p:nvSpPr>
          <p:cNvPr id="14" name="Picture Placeholder 13"/>
          <p:cNvSpPr>
            <a:spLocks noGrp="1"/>
          </p:cNvSpPr>
          <p:nvPr>
            <p:ph type="pic" sz="quarter" idx="13"/>
          </p:nvPr>
        </p:nvSpPr>
        <p:spPr>
          <a:xfrm>
            <a:off x="0" y="1123950"/>
            <a:ext cx="5181600" cy="3276600"/>
          </a:xfrm>
          <a:prstGeom prst="rect">
            <a:avLst/>
          </a:prstGeom>
          <a:effectLst/>
        </p:spPr>
        <p:txBody>
          <a:bodyPr>
            <a:normAutofit/>
          </a:bodyPr>
          <a:lstStyle>
            <a:lvl1pPr>
              <a:defRPr sz="1400"/>
            </a:lvl1pPr>
          </a:lstStyle>
          <a:p>
            <a:endParaRPr lang="en-JM"/>
          </a:p>
        </p:txBody>
      </p:sp>
      <p:sp>
        <p:nvSpPr>
          <p:cNvPr id="2" name="Title 1"/>
          <p:cNvSpPr>
            <a:spLocks noGrp="1"/>
          </p:cNvSpPr>
          <p:nvPr>
            <p:ph type="title"/>
          </p:nvPr>
        </p:nvSpPr>
        <p:spPr>
          <a:xfrm>
            <a:off x="457200" y="438150"/>
            <a:ext cx="7620000" cy="422672"/>
          </a:xfrm>
        </p:spPr>
        <p:txBody>
          <a:bodyPr/>
          <a:lstStyle/>
          <a:p>
            <a:r>
              <a:rPr lang="en-US" dirty="0"/>
              <a:t>Click to edit Master title style</a:t>
            </a:r>
            <a:endParaRPr lang="en-JM"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JM" dirty="0"/>
              <a:t> </a:t>
            </a:r>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11" name="Content Placeholder 38"/>
          <p:cNvSpPr>
            <a:spLocks noGrp="1"/>
          </p:cNvSpPr>
          <p:nvPr>
            <p:ph sz="quarter" idx="37"/>
          </p:nvPr>
        </p:nvSpPr>
        <p:spPr>
          <a:xfrm>
            <a:off x="5410200" y="1498854"/>
            <a:ext cx="2971800" cy="310896"/>
          </a:xfrm>
          <a:prstGeom prst="rect">
            <a:avLst/>
          </a:prstGeom>
          <a:solidFill>
            <a:srgbClr val="0070C0"/>
          </a:solidFill>
          <a:ln>
            <a:noFill/>
          </a:ln>
        </p:spPr>
        <p:txBody>
          <a:bodyPr anchor="ctr">
            <a:noAutofit/>
          </a:bodyPr>
          <a:lstStyle>
            <a:lvl1pPr algn="l">
              <a:buNone/>
              <a:defRPr sz="1600" b="0">
                <a:solidFill>
                  <a:schemeClr val="bg1"/>
                </a:solidFill>
                <a:latin typeface="Bebas Neue" pitchFamily="34" charset="0"/>
              </a:defRPr>
            </a:lvl1pPr>
          </a:lstStyle>
          <a:p>
            <a:pPr lvl="0"/>
            <a:endParaRPr lang="en-JM" dirty="0"/>
          </a:p>
        </p:txBody>
      </p:sp>
      <p:sp>
        <p:nvSpPr>
          <p:cNvPr id="10" name="Content Placeholder 38"/>
          <p:cNvSpPr>
            <a:spLocks noGrp="1"/>
          </p:cNvSpPr>
          <p:nvPr>
            <p:ph sz="quarter" idx="36"/>
          </p:nvPr>
        </p:nvSpPr>
        <p:spPr>
          <a:xfrm>
            <a:off x="5410200" y="1143000"/>
            <a:ext cx="2438400" cy="361950"/>
          </a:xfrm>
          <a:prstGeom prst="rect">
            <a:avLst/>
          </a:prstGeom>
          <a:solidFill>
            <a:schemeClr val="tx1">
              <a:lumMod val="85000"/>
              <a:lumOff val="15000"/>
            </a:schemeClr>
          </a:solidFill>
          <a:ln>
            <a:noFill/>
          </a:ln>
        </p:spPr>
        <p:txBody>
          <a:bodyPr anchor="ctr">
            <a:noAutofit/>
          </a:bodyPr>
          <a:lstStyle>
            <a:lvl1pPr algn="l">
              <a:buNone/>
              <a:defRPr sz="1600" b="0">
                <a:solidFill>
                  <a:schemeClr val="bg1"/>
                </a:solidFill>
                <a:latin typeface="Bebas Neue" pitchFamily="34" charset="0"/>
              </a:defRPr>
            </a:lvl1pPr>
          </a:lstStyle>
          <a:p>
            <a:pPr lvl="0"/>
            <a:endParaRPr lang="en-JM" dirty="0"/>
          </a:p>
        </p:txBody>
      </p:sp>
      <p:sp>
        <p:nvSpPr>
          <p:cNvPr id="17" name="Text Placeholder 13"/>
          <p:cNvSpPr>
            <a:spLocks noGrp="1"/>
          </p:cNvSpPr>
          <p:nvPr>
            <p:ph type="body" sz="quarter" idx="19"/>
          </p:nvPr>
        </p:nvSpPr>
        <p:spPr>
          <a:xfrm>
            <a:off x="5410200" y="2114550"/>
            <a:ext cx="3429000" cy="4572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JM" dirty="0"/>
          </a:p>
        </p:txBody>
      </p:sp>
      <p:sp>
        <p:nvSpPr>
          <p:cNvPr id="18" name="Text Placeholder 13"/>
          <p:cNvSpPr>
            <a:spLocks noGrp="1"/>
          </p:cNvSpPr>
          <p:nvPr>
            <p:ph type="body" sz="quarter" idx="41"/>
          </p:nvPr>
        </p:nvSpPr>
        <p:spPr>
          <a:xfrm>
            <a:off x="5410200" y="2724150"/>
            <a:ext cx="3429000" cy="11430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JM" dirty="0"/>
          </a:p>
        </p:txBody>
      </p:sp>
      <p:sp>
        <p:nvSpPr>
          <p:cNvPr id="19" name="Text Placeholder 13"/>
          <p:cNvSpPr>
            <a:spLocks noGrp="1"/>
          </p:cNvSpPr>
          <p:nvPr>
            <p:ph type="body" sz="quarter" idx="42"/>
          </p:nvPr>
        </p:nvSpPr>
        <p:spPr>
          <a:xfrm>
            <a:off x="5410200" y="3943350"/>
            <a:ext cx="3429000" cy="4572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JM"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7620000" cy="422672"/>
          </a:xfrm>
          <a:prstGeom prst="rect">
            <a:avLst/>
          </a:prstGeom>
        </p:spPr>
        <p:txBody>
          <a:bodyPr vert="horz" lIns="91440" tIns="45720" rIns="91440" bIns="45720" rtlCol="0" anchor="ctr">
            <a:noAutofit/>
          </a:bodyPr>
          <a:lstStyle/>
          <a:p>
            <a:r>
              <a:rPr lang="en-US" dirty="0"/>
              <a:t>Click to edit Master title style</a:t>
            </a:r>
            <a:endParaRPr lang="en-JM" dirty="0"/>
          </a:p>
        </p:txBody>
      </p:sp>
      <p:sp>
        <p:nvSpPr>
          <p:cNvPr id="6" name="Slide Number Placeholder 5"/>
          <p:cNvSpPr>
            <a:spLocks noGrp="1"/>
          </p:cNvSpPr>
          <p:nvPr>
            <p:ph type="sldNum" sz="quarter" idx="4"/>
          </p:nvPr>
        </p:nvSpPr>
        <p:spPr>
          <a:xfrm>
            <a:off x="8305800" y="285750"/>
            <a:ext cx="4572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DF5134D-7C6B-4A7B-B28B-A8C75F870448}" type="slidenum">
              <a:rPr lang="en-JM" smtClean="0"/>
              <a:pPr/>
              <a:t>‹#›</a:t>
            </a:fld>
            <a:endParaRPr lang="en-JM"/>
          </a:p>
        </p:txBody>
      </p:sp>
      <p:sp>
        <p:nvSpPr>
          <p:cNvPr id="8" name="Rectangle 7"/>
          <p:cNvSpPr/>
          <p:nvPr/>
        </p:nvSpPr>
        <p:spPr>
          <a:xfrm>
            <a:off x="0" y="419100"/>
            <a:ext cx="152400" cy="4000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p>
        </p:txBody>
      </p:sp>
      <p:cxnSp>
        <p:nvCxnSpPr>
          <p:cNvPr id="16" name="Straight Connector 15"/>
          <p:cNvCxnSpPr/>
          <p:nvPr userDrawn="1"/>
        </p:nvCxnSpPr>
        <p:spPr bwMode="auto">
          <a:xfrm>
            <a:off x="0" y="601662"/>
            <a:ext cx="101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bwMode="auto">
          <a:xfrm>
            <a:off x="0" y="647700"/>
            <a:ext cx="101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4" r:id="rId2"/>
    <p:sldLayoutId id="2147483661" r:id="rId3"/>
    <p:sldLayoutId id="2147483669" r:id="rId4"/>
    <p:sldLayoutId id="2147483671" r:id="rId5"/>
    <p:sldLayoutId id="2147483672" r:id="rId6"/>
  </p:sldLayoutIdLst>
  <p:hf sldNum="0" hdr="0" dt="0"/>
  <p:txStyles>
    <p:titleStyle>
      <a:lvl1pPr algn="l" defTabSz="914400" rtl="0" eaLnBrk="1" latinLnBrk="0" hangingPunct="1">
        <a:spcBef>
          <a:spcPct val="0"/>
        </a:spcBef>
        <a:buNone/>
        <a:defRPr sz="3600" kern="1200">
          <a:solidFill>
            <a:schemeClr val="tx1">
              <a:lumMod val="85000"/>
              <a:lumOff val="15000"/>
            </a:schemeClr>
          </a:solidFill>
          <a:latin typeface="Bebas Neue" pitchFamily="34" charset="0"/>
          <a:ea typeface="+mj-ea"/>
          <a:cs typeface="+mj-cs"/>
        </a:defRPr>
      </a:lvl1pPr>
    </p:titleStyle>
    <p:bodyStyle>
      <a:lvl1pPr marL="342900" indent="-3429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lnSpc>
          <a:spcPct val="110000"/>
        </a:lnSpc>
        <a:spcBef>
          <a:spcPts val="0"/>
        </a:spcBef>
        <a:buFont typeface="Arial" pitchFamily="34" charset="0"/>
        <a:buChar char="»"/>
        <a:defRPr sz="14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4863606"/>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31" name="文本框 30"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txBox="1"/>
          <p:nvPr/>
        </p:nvSpPr>
        <p:spPr>
          <a:xfrm>
            <a:off x="512070" y="1635476"/>
            <a:ext cx="8375432" cy="1446550"/>
          </a:xfrm>
          <a:prstGeom prst="rect">
            <a:avLst/>
          </a:prstGeom>
          <a:noFill/>
        </p:spPr>
        <p:txBody>
          <a:bodyPr wrap="square" rtlCol="0">
            <a:spAutoFit/>
          </a:bodyPr>
          <a:lstStyle/>
          <a:p>
            <a:pPr algn="ctr"/>
            <a:r>
              <a:rPr lang="en-US" altLang="zh-CN" sz="4400" b="1" dirty="0">
                <a:solidFill>
                  <a:schemeClr val="accent1"/>
                </a:solidFill>
                <a:cs typeface="+mn-ea"/>
                <a:sym typeface="+mn-lt"/>
              </a:rPr>
              <a:t>Kernel Attacks Through</a:t>
            </a:r>
          </a:p>
          <a:p>
            <a:pPr algn="ctr"/>
            <a:r>
              <a:rPr lang="en-US" altLang="zh-CN" sz="4400" b="1" dirty="0">
                <a:solidFill>
                  <a:schemeClr val="accent1"/>
                </a:solidFill>
                <a:cs typeface="+mn-ea"/>
                <a:sym typeface="+mn-lt"/>
              </a:rPr>
              <a:t>User-mode Callbacks</a:t>
            </a:r>
            <a:endParaRPr lang="zh-CN" altLang="en-US" sz="4400" b="1" dirty="0">
              <a:solidFill>
                <a:schemeClr val="accent1"/>
              </a:solidFill>
              <a:cs typeface="+mn-ea"/>
              <a:sym typeface="+mn-lt"/>
            </a:endParaRPr>
          </a:p>
        </p:txBody>
      </p:sp>
      <p:sp>
        <p:nvSpPr>
          <p:cNvPr id="32" name="矩形 31"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592746" y="3375115"/>
            <a:ext cx="5958509" cy="253916"/>
          </a:xfrm>
          <a:prstGeom prst="rect">
            <a:avLst/>
          </a:prstGeom>
        </p:spPr>
        <p:txBody>
          <a:bodyPr wrap="square">
            <a:spAutoFit/>
          </a:bodyPr>
          <a:lstStyle/>
          <a:p>
            <a:pPr algn="ctr"/>
            <a:r>
              <a:rPr lang="zh-CN" altLang="en-US" sz="1050" b="1" dirty="0">
                <a:solidFill>
                  <a:schemeClr val="tx1">
                    <a:lumMod val="65000"/>
                    <a:lumOff val="35000"/>
                  </a:schemeClr>
                </a:solidFill>
                <a:cs typeface="+mn-ea"/>
                <a:sym typeface="+mn-lt"/>
              </a:rPr>
              <a:t>汇报人：</a:t>
            </a:r>
            <a:r>
              <a:rPr lang="zh-CN" altLang="en-US" sz="1050" b="1" dirty="0">
                <a:solidFill>
                  <a:schemeClr val="accent1"/>
                </a:solidFill>
                <a:cs typeface="+mn-ea"/>
                <a:sym typeface="+mn-lt"/>
              </a:rPr>
              <a:t>王畅</a:t>
            </a:r>
          </a:p>
        </p:txBody>
      </p:sp>
    </p:spTree>
    <p:extLst>
      <p:ext uri="{BB962C8B-B14F-4D97-AF65-F5344CB8AC3E}">
        <p14:creationId xmlns:p14="http://schemas.microsoft.com/office/powerpoint/2010/main" val="290799852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en-US" altLang="zh-CN" dirty="0">
                <a:solidFill>
                  <a:srgbClr val="0070C0"/>
                </a:solidFill>
                <a:latin typeface="+mn-lt"/>
                <a:ea typeface="+mn-ea"/>
                <a:cs typeface="+mn-ea"/>
                <a:sym typeface="+mn-lt"/>
              </a:rPr>
              <a:t>2</a:t>
            </a:r>
            <a:r>
              <a:rPr lang="zh-CN" altLang="en-US" dirty="0">
                <a:solidFill>
                  <a:srgbClr val="0070C0"/>
                </a:solidFill>
                <a:latin typeface="+mn-lt"/>
                <a:ea typeface="+mn-ea"/>
                <a:cs typeface="+mn-ea"/>
                <a:sym typeface="+mn-lt"/>
              </a:rPr>
              <a:t>、</a:t>
            </a:r>
            <a:r>
              <a:rPr lang="en-JM" dirty="0">
                <a:solidFill>
                  <a:srgbClr val="0070C0"/>
                </a:solidFill>
                <a:latin typeface="+mn-lt"/>
                <a:ea typeface="+mn-ea"/>
                <a:cs typeface="+mn-ea"/>
                <a:sym typeface="+mn-lt"/>
              </a:rPr>
              <a:t>The </a:t>
            </a:r>
            <a:r>
              <a:rPr lang="en-US" altLang="zh-CN" dirty="0">
                <a:solidFill>
                  <a:srgbClr val="0070C0"/>
                </a:solidFill>
                <a:latin typeface="+mn-lt"/>
                <a:ea typeface="+mn-ea"/>
                <a:cs typeface="+mn-ea"/>
                <a:sym typeface="+mn-lt"/>
              </a:rPr>
              <a:t>Vulnerability</a:t>
            </a:r>
            <a:r>
              <a:rPr lang="en-JM" dirty="0">
                <a:solidFill>
                  <a:srgbClr val="0070C0"/>
                </a:solidFill>
                <a:latin typeface="+mn-lt"/>
                <a:ea typeface="+mn-ea"/>
                <a:cs typeface="+mn-ea"/>
                <a:sym typeface="+mn-lt"/>
              </a:rPr>
              <a:t> In This Mode</a:t>
            </a:r>
          </a:p>
        </p:txBody>
      </p:sp>
      <p:sp>
        <p:nvSpPr>
          <p:cNvPr id="3" name="矩形 2"/>
          <p:cNvSpPr/>
          <p:nvPr/>
        </p:nvSpPr>
        <p:spPr>
          <a:xfrm>
            <a:off x="1371600" y="1242822"/>
            <a:ext cx="6400800" cy="3200400"/>
          </a:xfrm>
          <a:prstGeom prst="rect">
            <a:avLst/>
          </a:prstGeom>
          <a:solidFill>
            <a:schemeClr val="bg1">
              <a:lumMod val="95000"/>
            </a:schemeClr>
          </a:solidFill>
        </p:spPr>
        <p:style>
          <a:lnRef idx="3">
            <a:schemeClr val="lt1"/>
          </a:lnRef>
          <a:fillRef idx="1">
            <a:schemeClr val="accent1"/>
          </a:fillRef>
          <a:effectRef idx="1">
            <a:schemeClr val="accent1"/>
          </a:effectRef>
          <a:fontRef idx="minor">
            <a:schemeClr val="lt1"/>
          </a:fontRef>
        </p:style>
        <p:txBody>
          <a:bodyPr rtlCol="0" anchor="ctr"/>
          <a:lstStyle/>
          <a:p>
            <a:pPr latinLnBrk="1">
              <a:lnSpc>
                <a:spcPct val="150000"/>
              </a:lnSpc>
            </a:pPr>
            <a:r>
              <a:rPr lang="zh-CN" altLang="en-US" dirty="0">
                <a:solidFill>
                  <a:schemeClr val="tx1">
                    <a:lumMod val="75000"/>
                    <a:lumOff val="25000"/>
                  </a:schemeClr>
                </a:solidFill>
              </a:rPr>
              <a:t>       许多用户对象都有数组或者其他形式的缓冲区与之关联。 当元素增加或者移除时，数组通常会重新确定大小来节省内存。 举个例子，如果元素数目超过或者低于某个特定的阀值， 缓冲区就会重新分配成更合适的大小。</a:t>
            </a:r>
          </a:p>
        </p:txBody>
      </p:sp>
      <p:sp>
        <p:nvSpPr>
          <p:cNvPr id="17" name="矩形: 圆角 16"/>
          <p:cNvSpPr/>
          <p:nvPr/>
        </p:nvSpPr>
        <p:spPr>
          <a:xfrm>
            <a:off x="1795272" y="976122"/>
            <a:ext cx="2438400" cy="533400"/>
          </a:xfrm>
          <a:prstGeom prst="roundRect">
            <a:avLst/>
          </a:prstGeom>
          <a:solidFill>
            <a:srgbClr val="0065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lumMod val="95000"/>
                  </a:schemeClr>
                </a:solidFill>
              </a:rPr>
              <a:t>3</a:t>
            </a:r>
            <a:r>
              <a:rPr lang="zh-CN" altLang="en-US" dirty="0">
                <a:solidFill>
                  <a:schemeClr val="bg1">
                    <a:lumMod val="95000"/>
                  </a:schemeClr>
                </a:solidFill>
              </a:rPr>
              <a:t>、缓冲区重新分配</a:t>
            </a:r>
          </a:p>
        </p:txBody>
      </p:sp>
    </p:spTree>
    <p:extLst>
      <p:ext uri="{BB962C8B-B14F-4D97-AF65-F5344CB8AC3E}">
        <p14:creationId xmlns:p14="http://schemas.microsoft.com/office/powerpoint/2010/main" val="80648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en-JM" dirty="0">
                <a:solidFill>
                  <a:srgbClr val="0070C0"/>
                </a:solidFill>
                <a:latin typeface="+mn-lt"/>
                <a:ea typeface="+mn-ea"/>
                <a:cs typeface="+mn-ea"/>
                <a:sym typeface="+mn-lt"/>
              </a:rPr>
              <a:t>3</a:t>
            </a:r>
            <a:r>
              <a:rPr lang="zh-CN" altLang="en-US" dirty="0">
                <a:solidFill>
                  <a:srgbClr val="0070C0"/>
                </a:solidFill>
                <a:latin typeface="+mn-lt"/>
                <a:ea typeface="+mn-ea"/>
                <a:cs typeface="+mn-ea"/>
                <a:sym typeface="+mn-lt"/>
              </a:rPr>
              <a:t>、</a:t>
            </a:r>
            <a:r>
              <a:rPr lang="en-US" altLang="zh-CN" dirty="0">
                <a:solidFill>
                  <a:srgbClr val="0070C0"/>
                </a:solidFill>
                <a:latin typeface="+mn-lt"/>
                <a:ea typeface="+mn-ea"/>
                <a:cs typeface="+mn-ea"/>
                <a:sym typeface="+mn-lt"/>
              </a:rPr>
              <a:t>Exploitability</a:t>
            </a:r>
            <a:endParaRPr lang="en-JM" dirty="0">
              <a:solidFill>
                <a:srgbClr val="0070C0"/>
              </a:solidFill>
              <a:latin typeface="+mn-lt"/>
              <a:ea typeface="+mn-ea"/>
              <a:cs typeface="+mn-ea"/>
              <a:sym typeface="+mn-lt"/>
            </a:endParaRPr>
          </a:p>
        </p:txBody>
      </p:sp>
      <p:sp>
        <p:nvSpPr>
          <p:cNvPr id="3" name="矩形 2"/>
          <p:cNvSpPr/>
          <p:nvPr/>
        </p:nvSpPr>
        <p:spPr>
          <a:xfrm>
            <a:off x="1371600" y="1242822"/>
            <a:ext cx="6400800" cy="3200400"/>
          </a:xfrm>
          <a:prstGeom prst="rect">
            <a:avLst/>
          </a:prstGeom>
          <a:solidFill>
            <a:schemeClr val="bg1">
              <a:lumMod val="95000"/>
            </a:schemeClr>
          </a:solidFill>
        </p:spPr>
        <p:style>
          <a:lnRef idx="3">
            <a:schemeClr val="lt1"/>
          </a:lnRef>
          <a:fillRef idx="1">
            <a:schemeClr val="accent1"/>
          </a:fillRef>
          <a:effectRef idx="1">
            <a:schemeClr val="accent1"/>
          </a:effectRef>
          <a:fontRef idx="minor">
            <a:schemeClr val="lt1"/>
          </a:fontRef>
        </p:style>
        <p:txBody>
          <a:bodyPr rtlCol="0" anchor="ctr"/>
          <a:lstStyle/>
          <a:p>
            <a:pPr latinLnBrk="1">
              <a:lnSpc>
                <a:spcPct val="150000"/>
              </a:lnSpc>
            </a:pPr>
            <a:r>
              <a:rPr lang="zh-CN" altLang="en-US" dirty="0">
                <a:solidFill>
                  <a:schemeClr val="bg2">
                    <a:lumMod val="25000"/>
                  </a:schemeClr>
                </a:solidFill>
              </a:rPr>
              <a:t>       这个漏洞是在内核模式驱动</a:t>
            </a:r>
            <a:r>
              <a:rPr lang="en-US" altLang="zh-CN" dirty="0">
                <a:solidFill>
                  <a:schemeClr val="bg2">
                    <a:lumMod val="25000"/>
                  </a:schemeClr>
                </a:solidFill>
              </a:rPr>
              <a:t>win32k.sys</a:t>
            </a:r>
            <a:r>
              <a:rPr lang="zh-CN" altLang="en-US" dirty="0">
                <a:solidFill>
                  <a:schemeClr val="bg2">
                    <a:lumMod val="25000"/>
                  </a:schemeClr>
                </a:solidFill>
              </a:rPr>
              <a:t>中的窗口创建函数：</a:t>
            </a:r>
            <a:r>
              <a:rPr lang="en-US" altLang="zh-CN" dirty="0" err="1">
                <a:solidFill>
                  <a:schemeClr val="bg2">
                    <a:lumMod val="25000"/>
                  </a:schemeClr>
                </a:solidFill>
              </a:rPr>
              <a:t>xxxCreateWindowEx</a:t>
            </a:r>
            <a:r>
              <a:rPr lang="zh-CN" altLang="en-US" dirty="0">
                <a:solidFill>
                  <a:schemeClr val="bg2">
                    <a:lumMod val="25000"/>
                  </a:schemeClr>
                </a:solidFill>
              </a:rPr>
              <a:t>中发生的，在即将给窗口设置</a:t>
            </a:r>
            <a:r>
              <a:rPr lang="en-US" altLang="zh-CN" dirty="0" err="1">
                <a:solidFill>
                  <a:schemeClr val="bg2">
                    <a:lumMod val="25000"/>
                  </a:schemeClr>
                </a:solidFill>
              </a:rPr>
              <a:t>WindowProc</a:t>
            </a:r>
            <a:r>
              <a:rPr lang="zh-CN" altLang="en-US" dirty="0">
                <a:solidFill>
                  <a:schemeClr val="bg2">
                    <a:lumMod val="25000"/>
                  </a:schemeClr>
                </a:solidFill>
              </a:rPr>
              <a:t>前，中断</a:t>
            </a:r>
            <a:r>
              <a:rPr lang="en-US" altLang="zh-CN" dirty="0" err="1">
                <a:solidFill>
                  <a:schemeClr val="bg2">
                    <a:lumMod val="25000"/>
                  </a:schemeClr>
                </a:solidFill>
              </a:rPr>
              <a:t>xxxCreateWindowEx</a:t>
            </a:r>
            <a:r>
              <a:rPr lang="zh-CN" altLang="en-US" dirty="0">
                <a:solidFill>
                  <a:schemeClr val="bg2">
                    <a:lumMod val="25000"/>
                  </a:schemeClr>
                </a:solidFill>
              </a:rPr>
              <a:t>的过程，并通过</a:t>
            </a:r>
            <a:r>
              <a:rPr lang="en-US" altLang="zh-CN" dirty="0" err="1">
                <a:solidFill>
                  <a:schemeClr val="bg2">
                    <a:lumMod val="25000"/>
                  </a:schemeClr>
                </a:solidFill>
              </a:rPr>
              <a:t>SetWindowLongPtr</a:t>
            </a:r>
            <a:r>
              <a:rPr lang="zh-CN" altLang="en-US" dirty="0">
                <a:solidFill>
                  <a:schemeClr val="bg2">
                    <a:lumMod val="25000"/>
                  </a:schemeClr>
                </a:solidFill>
              </a:rPr>
              <a:t>让系统认为是在去子类化，并设置窗口为内核模式执行，返回</a:t>
            </a:r>
            <a:r>
              <a:rPr lang="en-US" altLang="zh-CN" dirty="0" err="1">
                <a:solidFill>
                  <a:schemeClr val="bg2">
                    <a:lumMod val="25000"/>
                  </a:schemeClr>
                </a:solidFill>
              </a:rPr>
              <a:t>xxxCreateWindowEx</a:t>
            </a:r>
            <a:r>
              <a:rPr lang="zh-CN" altLang="en-US" dirty="0">
                <a:solidFill>
                  <a:schemeClr val="bg2">
                    <a:lumMod val="25000"/>
                  </a:schemeClr>
                </a:solidFill>
              </a:rPr>
              <a:t>时，设置窗口过程函数时覆盖了去子类化的函数，但没有去掉窗口函数的内核模式执行标记，导致了内核模式任意代码执行。</a:t>
            </a:r>
          </a:p>
        </p:txBody>
      </p:sp>
      <p:sp>
        <p:nvSpPr>
          <p:cNvPr id="17" name="矩形: 圆角 16"/>
          <p:cNvSpPr/>
          <p:nvPr/>
        </p:nvSpPr>
        <p:spPr>
          <a:xfrm>
            <a:off x="1795272" y="976122"/>
            <a:ext cx="2438400" cy="533400"/>
          </a:xfrm>
          <a:prstGeom prst="roundRect">
            <a:avLst/>
          </a:prstGeom>
          <a:solidFill>
            <a:srgbClr val="0065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lumMod val="95000"/>
                  </a:schemeClr>
                </a:solidFill>
              </a:rPr>
              <a:t>CVE-2015-1701</a:t>
            </a:r>
            <a:endParaRPr lang="zh-CN" altLang="en-US" dirty="0">
              <a:solidFill>
                <a:schemeClr val="bg1">
                  <a:lumMod val="95000"/>
                </a:schemeClr>
              </a:solidFill>
            </a:endParaRPr>
          </a:p>
        </p:txBody>
      </p:sp>
    </p:spTree>
    <p:extLst>
      <p:ext uri="{BB962C8B-B14F-4D97-AF65-F5344CB8AC3E}">
        <p14:creationId xmlns:p14="http://schemas.microsoft.com/office/powerpoint/2010/main" val="219485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en-JM" dirty="0">
                <a:solidFill>
                  <a:srgbClr val="0070C0"/>
                </a:solidFill>
                <a:latin typeface="+mn-lt"/>
                <a:ea typeface="+mn-ea"/>
                <a:cs typeface="+mn-ea"/>
                <a:sym typeface="+mn-lt"/>
              </a:rPr>
              <a:t>CVE-2015-1701</a:t>
            </a:r>
          </a:p>
        </p:txBody>
      </p:sp>
      <p:sp>
        <p:nvSpPr>
          <p:cNvPr id="4" name="文本框 3"/>
          <p:cNvSpPr txBox="1"/>
          <p:nvPr/>
        </p:nvSpPr>
        <p:spPr>
          <a:xfrm>
            <a:off x="317639" y="1216680"/>
            <a:ext cx="8001000" cy="923330"/>
          </a:xfrm>
          <a:prstGeom prst="rect">
            <a:avLst/>
          </a:prstGeom>
          <a:noFill/>
        </p:spPr>
        <p:txBody>
          <a:bodyPr wrap="square" rtlCol="0">
            <a:spAutoFit/>
          </a:bodyPr>
          <a:lstStyle/>
          <a:p>
            <a:r>
              <a:rPr lang="en-US" altLang="zh-CN" dirty="0"/>
              <a:t>         </a:t>
            </a:r>
            <a:r>
              <a:rPr lang="zh-CN" altLang="en-US" dirty="0"/>
              <a:t>跟随</a:t>
            </a:r>
            <a:r>
              <a:rPr lang="en-US" altLang="zh-CN" dirty="0" err="1"/>
              <a:t>CreateWindow</a:t>
            </a:r>
            <a:r>
              <a:rPr lang="zh-CN" altLang="en-US" dirty="0"/>
              <a:t>调用过程，</a:t>
            </a:r>
            <a:r>
              <a:rPr lang="en-US" altLang="zh-CN" dirty="0" err="1"/>
              <a:t>xxxCreateWindows</a:t>
            </a:r>
            <a:r>
              <a:rPr lang="zh-CN" altLang="en-US" dirty="0"/>
              <a:t>在分析一系列参数后，会使用</a:t>
            </a:r>
            <a:r>
              <a:rPr lang="en-US" altLang="zh-CN" dirty="0" err="1"/>
              <a:t>HMAllocateObject</a:t>
            </a:r>
            <a:r>
              <a:rPr lang="zh-CN" altLang="en-US" dirty="0"/>
              <a:t>分配一个窗口类型的</a:t>
            </a:r>
            <a:r>
              <a:rPr lang="en-US" altLang="zh-CN" dirty="0"/>
              <a:t>win32</a:t>
            </a:r>
            <a:r>
              <a:rPr lang="zh-CN" altLang="en-US" dirty="0"/>
              <a:t>对象， 并为其填充一些参数，如窗口的</a:t>
            </a:r>
            <a:r>
              <a:rPr lang="en-US" altLang="zh-CN" dirty="0"/>
              <a:t>Class</a:t>
            </a:r>
            <a:r>
              <a:rPr lang="zh-CN" altLang="en-US" dirty="0"/>
              <a:t>（类）对象等。</a:t>
            </a:r>
          </a:p>
        </p:txBody>
      </p:sp>
      <p:pic>
        <p:nvPicPr>
          <p:cNvPr id="5" name="图片 4"/>
          <p:cNvPicPr>
            <a:picLocks noChangeAspect="1"/>
          </p:cNvPicPr>
          <p:nvPr/>
        </p:nvPicPr>
        <p:blipFill>
          <a:blip r:embed="rId3"/>
          <a:stretch>
            <a:fillRect/>
          </a:stretch>
        </p:blipFill>
        <p:spPr>
          <a:xfrm>
            <a:off x="1600199" y="2266950"/>
            <a:ext cx="5435879" cy="1168460"/>
          </a:xfrm>
          <a:prstGeom prst="rect">
            <a:avLst/>
          </a:prstGeom>
        </p:spPr>
      </p:pic>
      <p:sp>
        <p:nvSpPr>
          <p:cNvPr id="6" name="矩形 5"/>
          <p:cNvSpPr/>
          <p:nvPr/>
        </p:nvSpPr>
        <p:spPr>
          <a:xfrm>
            <a:off x="317639" y="3714750"/>
            <a:ext cx="8165592" cy="1200329"/>
          </a:xfrm>
          <a:prstGeom prst="rect">
            <a:avLst/>
          </a:prstGeom>
        </p:spPr>
        <p:txBody>
          <a:bodyPr wrap="square">
            <a:spAutoFit/>
          </a:bodyPr>
          <a:lstStyle/>
          <a:p>
            <a:r>
              <a:rPr lang="zh-CN" altLang="en-US" dirty="0">
                <a:solidFill>
                  <a:srgbClr val="252525"/>
                </a:solidFill>
                <a:latin typeface="Helvetica Neue"/>
              </a:rPr>
              <a:t>      这里</a:t>
            </a:r>
            <a:r>
              <a:rPr lang="en-US" altLang="zh-CN" dirty="0" err="1">
                <a:solidFill>
                  <a:srgbClr val="252525"/>
                </a:solidFill>
                <a:latin typeface="Helvetica Neue"/>
              </a:rPr>
              <a:t>xxxCreateClassSmIcon</a:t>
            </a:r>
            <a:r>
              <a:rPr lang="zh-CN" altLang="en-US" dirty="0">
                <a:solidFill>
                  <a:srgbClr val="252525"/>
                </a:solidFill>
                <a:latin typeface="Helvetica Neue"/>
              </a:rPr>
              <a:t>的目的是为该窗口类的图标创建小图标缓存，接下来，系统会通过</a:t>
            </a:r>
            <a:r>
              <a:rPr lang="en-US" altLang="zh-CN" dirty="0" err="1">
                <a:solidFill>
                  <a:srgbClr val="252525"/>
                </a:solidFill>
                <a:latin typeface="Helvetica Neue"/>
              </a:rPr>
              <a:t>MapClientNeuterToClientPfn</a:t>
            </a:r>
            <a:r>
              <a:rPr lang="zh-CN" altLang="en-US" dirty="0">
                <a:solidFill>
                  <a:srgbClr val="252525"/>
                </a:solidFill>
                <a:latin typeface="Helvetica Neue"/>
              </a:rPr>
              <a:t>根据窗口类为窗口设置</a:t>
            </a:r>
            <a:r>
              <a:rPr lang="en-US" altLang="zh-CN" dirty="0" err="1">
                <a:solidFill>
                  <a:srgbClr val="252525"/>
                </a:solidFill>
                <a:latin typeface="Helvetica Neue"/>
              </a:rPr>
              <a:t>WindowProc</a:t>
            </a:r>
            <a:r>
              <a:rPr lang="zh-CN" altLang="en-US" dirty="0">
                <a:solidFill>
                  <a:srgbClr val="252525"/>
                </a:solidFill>
                <a:latin typeface="Helvetica Neue"/>
              </a:rPr>
              <a:t>。</a:t>
            </a:r>
          </a:p>
          <a:p>
            <a:r>
              <a:rPr lang="zh-CN" altLang="en-US" dirty="0">
                <a:solidFill>
                  <a:srgbClr val="252525"/>
                </a:solidFill>
                <a:latin typeface="Helvetica Neue"/>
              </a:rPr>
              <a:t> </a:t>
            </a:r>
          </a:p>
        </p:txBody>
      </p:sp>
    </p:spTree>
    <p:extLst>
      <p:ext uri="{BB962C8B-B14F-4D97-AF65-F5344CB8AC3E}">
        <p14:creationId xmlns:p14="http://schemas.microsoft.com/office/powerpoint/2010/main" val="1514063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en-JM" dirty="0">
                <a:solidFill>
                  <a:srgbClr val="0070C0"/>
                </a:solidFill>
                <a:latin typeface="+mn-lt"/>
                <a:ea typeface="+mn-ea"/>
                <a:cs typeface="+mn-ea"/>
                <a:sym typeface="+mn-lt"/>
              </a:rPr>
              <a:t>CVE-2015-1701</a:t>
            </a:r>
          </a:p>
        </p:txBody>
      </p:sp>
      <p:sp>
        <p:nvSpPr>
          <p:cNvPr id="4" name="文本框 3"/>
          <p:cNvSpPr txBox="1"/>
          <p:nvPr/>
        </p:nvSpPr>
        <p:spPr>
          <a:xfrm>
            <a:off x="685800" y="1216678"/>
            <a:ext cx="3263761" cy="2956579"/>
          </a:xfrm>
          <a:prstGeom prst="rect">
            <a:avLst/>
          </a:prstGeom>
          <a:noFill/>
        </p:spPr>
        <p:txBody>
          <a:bodyPr wrap="square" rtlCol="0">
            <a:spAutoFit/>
          </a:bodyPr>
          <a:lstStyle/>
          <a:p>
            <a:pPr latinLnBrk="1">
              <a:lnSpc>
                <a:spcPct val="150000"/>
              </a:lnSpc>
            </a:pPr>
            <a:r>
              <a:rPr lang="en-US" altLang="zh-CN" dirty="0"/>
              <a:t>         </a:t>
            </a:r>
            <a:r>
              <a:rPr lang="zh-CN" altLang="en-US" dirty="0"/>
              <a:t>刚刚说过的</a:t>
            </a:r>
            <a:r>
              <a:rPr lang="en-US" altLang="zh-CN" dirty="0" err="1"/>
              <a:t>xxxCreateClassSmIcon</a:t>
            </a:r>
            <a:r>
              <a:rPr lang="zh-CN" altLang="en-US" dirty="0"/>
              <a:t>会调用进程</a:t>
            </a:r>
            <a:r>
              <a:rPr lang="en-US" altLang="zh-CN" dirty="0"/>
              <a:t>PEB</a:t>
            </a:r>
            <a:r>
              <a:rPr lang="zh-CN" altLang="en-US" dirty="0"/>
              <a:t>中存储</a:t>
            </a:r>
            <a:r>
              <a:rPr lang="en-US" altLang="zh-CN" dirty="0" err="1"/>
              <a:t>KernelCallbackTable</a:t>
            </a:r>
            <a:r>
              <a:rPr lang="zh-CN" altLang="en-US" dirty="0"/>
              <a:t>中的回调函数</a:t>
            </a:r>
            <a:r>
              <a:rPr lang="en-US" altLang="zh-CN" dirty="0"/>
              <a:t>USER32!__ClientCopyImage  </a:t>
            </a:r>
            <a:r>
              <a:rPr lang="zh-CN" altLang="en-US" dirty="0"/>
              <a:t>，那么我们通过</a:t>
            </a:r>
            <a:r>
              <a:rPr lang="en-US" altLang="zh-CN" dirty="0"/>
              <a:t>hook</a:t>
            </a:r>
            <a:r>
              <a:rPr lang="zh-CN" altLang="en-US" dirty="0"/>
              <a:t>该函数就可以在系统为窗口设置</a:t>
            </a:r>
            <a:r>
              <a:rPr lang="en-US" altLang="zh-CN" dirty="0" err="1"/>
              <a:t>WindowProc</a:t>
            </a:r>
            <a:r>
              <a:rPr lang="zh-CN" altLang="en-US" dirty="0"/>
              <a:t>之前，执行自己想要的操作。</a:t>
            </a:r>
          </a:p>
        </p:txBody>
      </p:sp>
      <p:pic>
        <p:nvPicPr>
          <p:cNvPr id="3" name="图片 2"/>
          <p:cNvPicPr>
            <a:picLocks noChangeAspect="1"/>
          </p:cNvPicPr>
          <p:nvPr/>
        </p:nvPicPr>
        <p:blipFill>
          <a:blip r:embed="rId3"/>
          <a:stretch>
            <a:fillRect/>
          </a:stretch>
        </p:blipFill>
        <p:spPr>
          <a:xfrm>
            <a:off x="5029200" y="993081"/>
            <a:ext cx="3245017" cy="3403775"/>
          </a:xfrm>
          <a:prstGeom prst="rect">
            <a:avLst/>
          </a:prstGeom>
        </p:spPr>
      </p:pic>
    </p:spTree>
    <p:extLst>
      <p:ext uri="{BB962C8B-B14F-4D97-AF65-F5344CB8AC3E}">
        <p14:creationId xmlns:p14="http://schemas.microsoft.com/office/powerpoint/2010/main" val="2846773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JM" altLang="zh-CN" dirty="0">
                <a:solidFill>
                  <a:srgbClr val="0070C0"/>
                </a:solidFill>
                <a:cs typeface="+mn-ea"/>
                <a:sym typeface="+mn-lt"/>
              </a:rPr>
              <a:t>CVE-2015-1701</a:t>
            </a:r>
            <a:endParaRPr lang="zh-CN" altLang="en-US" dirty="0"/>
          </a:p>
        </p:txBody>
      </p:sp>
      <p:sp>
        <p:nvSpPr>
          <p:cNvPr id="3" name="页脚占位符 2"/>
          <p:cNvSpPr>
            <a:spLocks noGrp="1"/>
          </p:cNvSpPr>
          <p:nvPr>
            <p:ph type="ftr" sz="quarter" idx="11"/>
          </p:nvPr>
        </p:nvSpPr>
        <p:spPr/>
        <p:txBody>
          <a:bodyPr/>
          <a:lstStyle/>
          <a:p>
            <a:r>
              <a:rPr lang="en-JM"/>
              <a:t> </a:t>
            </a:r>
            <a:endParaRPr lang="en-JM" dirty="0"/>
          </a:p>
        </p:txBody>
      </p:sp>
      <p:pic>
        <p:nvPicPr>
          <p:cNvPr id="6" name="图片 5"/>
          <p:cNvPicPr>
            <a:picLocks noChangeAspect="1"/>
          </p:cNvPicPr>
          <p:nvPr/>
        </p:nvPicPr>
        <p:blipFill>
          <a:blip r:embed="rId3"/>
          <a:stretch>
            <a:fillRect/>
          </a:stretch>
        </p:blipFill>
        <p:spPr>
          <a:xfrm>
            <a:off x="1635040" y="1232079"/>
            <a:ext cx="6407479" cy="1130358"/>
          </a:xfrm>
          <a:prstGeom prst="rect">
            <a:avLst/>
          </a:prstGeom>
        </p:spPr>
      </p:pic>
      <p:pic>
        <p:nvPicPr>
          <p:cNvPr id="7" name="图片 6"/>
          <p:cNvPicPr>
            <a:picLocks noChangeAspect="1"/>
          </p:cNvPicPr>
          <p:nvPr/>
        </p:nvPicPr>
        <p:blipFill>
          <a:blip r:embed="rId4"/>
          <a:stretch>
            <a:fillRect/>
          </a:stretch>
        </p:blipFill>
        <p:spPr>
          <a:xfrm>
            <a:off x="2057400" y="2571750"/>
            <a:ext cx="5727994" cy="1714588"/>
          </a:xfrm>
          <a:prstGeom prst="rect">
            <a:avLst/>
          </a:prstGeom>
        </p:spPr>
      </p:pic>
      <p:pic>
        <p:nvPicPr>
          <p:cNvPr id="8" name="图片 7"/>
          <p:cNvPicPr>
            <a:picLocks noChangeAspect="1"/>
          </p:cNvPicPr>
          <p:nvPr/>
        </p:nvPicPr>
        <p:blipFill>
          <a:blip r:embed="rId5"/>
          <a:stretch>
            <a:fillRect/>
          </a:stretch>
        </p:blipFill>
        <p:spPr>
          <a:xfrm>
            <a:off x="3276600" y="1276531"/>
            <a:ext cx="3124361" cy="1041454"/>
          </a:xfrm>
          <a:prstGeom prst="rect">
            <a:avLst/>
          </a:prstGeom>
        </p:spPr>
      </p:pic>
      <p:pic>
        <p:nvPicPr>
          <p:cNvPr id="9" name="图片 8"/>
          <p:cNvPicPr>
            <a:picLocks noChangeAspect="1"/>
          </p:cNvPicPr>
          <p:nvPr/>
        </p:nvPicPr>
        <p:blipFill>
          <a:blip r:embed="rId6"/>
          <a:stretch>
            <a:fillRect/>
          </a:stretch>
        </p:blipFill>
        <p:spPr>
          <a:xfrm>
            <a:off x="2921044" y="2773680"/>
            <a:ext cx="4000706" cy="920797"/>
          </a:xfrm>
          <a:prstGeom prst="rect">
            <a:avLst/>
          </a:prstGeom>
        </p:spPr>
      </p:pic>
    </p:spTree>
    <p:extLst>
      <p:ext uri="{BB962C8B-B14F-4D97-AF65-F5344CB8AC3E}">
        <p14:creationId xmlns:p14="http://schemas.microsoft.com/office/powerpoint/2010/main" val="389585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
                                          </p:val>
                                        </p:tav>
                                      </p:tavLst>
                                    </p:anim>
                                    <p:anim calcmode="lin" valueType="num">
                                      <p:cBhvr additive="base">
                                        <p:cTn id="11" dur="500"/>
                                        <p:tgtEl>
                                          <p:spTgt spid="7"/>
                                        </p:tgtEl>
                                        <p:attrNameLst>
                                          <p:attrName>ppt_y</p:attrName>
                                        </p:attrNameLst>
                                      </p:cBhvr>
                                      <p:tavLst>
                                        <p:tav tm="0">
                                          <p:val>
                                            <p:strVal val="ppt_y"/>
                                          </p:val>
                                        </p:tav>
                                        <p:tav tm="100000">
                                          <p:val>
                                            <p:strVal val="1+ppt_h/2"/>
                                          </p:val>
                                        </p:tav>
                                      </p:tavLst>
                                    </p:anim>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JM" altLang="zh-CN" dirty="0">
                <a:solidFill>
                  <a:srgbClr val="0070C0"/>
                </a:solidFill>
                <a:cs typeface="+mn-ea"/>
                <a:sym typeface="+mn-lt"/>
              </a:rPr>
              <a:t>CVE-2015-1701</a:t>
            </a:r>
            <a:endParaRPr lang="zh-CN" altLang="en-US" dirty="0"/>
          </a:p>
        </p:txBody>
      </p:sp>
      <p:sp>
        <p:nvSpPr>
          <p:cNvPr id="3" name="页脚占位符 2"/>
          <p:cNvSpPr>
            <a:spLocks noGrp="1"/>
          </p:cNvSpPr>
          <p:nvPr>
            <p:ph type="ftr" sz="quarter" idx="11"/>
          </p:nvPr>
        </p:nvSpPr>
        <p:spPr/>
        <p:txBody>
          <a:bodyPr/>
          <a:lstStyle/>
          <a:p>
            <a:r>
              <a:rPr lang="en-JM"/>
              <a:t> </a:t>
            </a:r>
            <a:endParaRPr lang="en-JM" dirty="0"/>
          </a:p>
        </p:txBody>
      </p:sp>
      <p:sp>
        <p:nvSpPr>
          <p:cNvPr id="4" name="文本框 3"/>
          <p:cNvSpPr txBox="1"/>
          <p:nvPr/>
        </p:nvSpPr>
        <p:spPr>
          <a:xfrm>
            <a:off x="609600" y="1113026"/>
            <a:ext cx="8229600" cy="3416320"/>
          </a:xfrm>
          <a:prstGeom prst="rect">
            <a:avLst/>
          </a:prstGeom>
          <a:noFill/>
        </p:spPr>
        <p:txBody>
          <a:bodyPr wrap="square" rtlCol="0">
            <a:spAutoFit/>
          </a:bodyPr>
          <a:lstStyle/>
          <a:p>
            <a:pPr>
              <a:lnSpc>
                <a:spcPct val="150000"/>
              </a:lnSpc>
            </a:pPr>
            <a:r>
              <a:rPr lang="en-US" altLang="zh-CN" dirty="0"/>
              <a:t>             </a:t>
            </a:r>
            <a:r>
              <a:rPr lang="zh-CN" altLang="en-US" dirty="0"/>
              <a:t>但是</a:t>
            </a:r>
            <a:r>
              <a:rPr lang="en-US" altLang="zh-CN" dirty="0" err="1"/>
              <a:t>SetWindowLongPtr</a:t>
            </a:r>
            <a:r>
              <a:rPr lang="zh-CN" altLang="en-US" dirty="0"/>
              <a:t>在设置窗口处理函数的时候，会检查此处</a:t>
            </a:r>
            <a:r>
              <a:rPr lang="en-US" altLang="zh-CN" dirty="0"/>
              <a:t>GWLP_WNDPROC</a:t>
            </a:r>
            <a:r>
              <a:rPr lang="zh-CN" altLang="en-US" dirty="0"/>
              <a:t>是不是一个去子类化操作</a:t>
            </a:r>
            <a:r>
              <a:rPr lang="en-US" altLang="zh-CN" dirty="0"/>
              <a:t>(</a:t>
            </a:r>
            <a:r>
              <a:rPr lang="en-US" altLang="zh-CN" dirty="0" err="1"/>
              <a:t>unsubclass</a:t>
            </a:r>
            <a:r>
              <a:rPr lang="en-US" altLang="zh-CN" dirty="0"/>
              <a:t>)</a:t>
            </a:r>
            <a:r>
              <a:rPr lang="zh-CN" altLang="en-US" dirty="0"/>
              <a:t>，如果是的话，就认为这里需要设置为内核来接管窗口过程，给窗口设置</a:t>
            </a:r>
            <a:r>
              <a:rPr lang="en-US" altLang="zh-CN" dirty="0"/>
              <a:t>Server Side Proc</a:t>
            </a:r>
            <a:r>
              <a:rPr lang="zh-CN" altLang="en-US" dirty="0"/>
              <a:t>的标志，这个标志的含义是窗口的窗口过程函数将在内核模式下调用。所以我们可以理解攻击者通过该</a:t>
            </a:r>
            <a:r>
              <a:rPr lang="en-US" altLang="zh-CN" dirty="0"/>
              <a:t>hook</a:t>
            </a:r>
            <a:r>
              <a:rPr lang="zh-CN" altLang="en-US" dirty="0"/>
              <a:t>改变了窗口处理函数的属性。然后从</a:t>
            </a:r>
            <a:r>
              <a:rPr lang="en-US" altLang="zh-CN" dirty="0" err="1"/>
              <a:t>xxxCreateClassSmIcon</a:t>
            </a:r>
            <a:r>
              <a:rPr lang="zh-CN" altLang="en-US" dirty="0"/>
              <a:t>返回，继续调用</a:t>
            </a:r>
            <a:r>
              <a:rPr lang="en-US" altLang="zh-CN" dirty="0" err="1"/>
              <a:t>MapClientNeuterToClientPfn</a:t>
            </a:r>
            <a:r>
              <a:rPr lang="zh-CN" altLang="en-US" dirty="0"/>
              <a:t>转化当前窗口类函数的默认</a:t>
            </a:r>
            <a:r>
              <a:rPr lang="en-US" altLang="zh-CN" dirty="0" err="1"/>
              <a:t>WindowProc</a:t>
            </a:r>
            <a:r>
              <a:rPr lang="zh-CN" altLang="en-US" dirty="0"/>
              <a:t>（也就是用户模式可控的函数），再将窗口对象的</a:t>
            </a:r>
            <a:r>
              <a:rPr lang="en-US" altLang="zh-CN" dirty="0" err="1"/>
              <a:t>WindowProc</a:t>
            </a:r>
            <a:r>
              <a:rPr lang="zh-CN" altLang="en-US" dirty="0"/>
              <a:t>设置为用户自己的窗口对象。</a:t>
            </a:r>
          </a:p>
        </p:txBody>
      </p:sp>
      <p:pic>
        <p:nvPicPr>
          <p:cNvPr id="5" name="图片 4"/>
          <p:cNvPicPr>
            <a:picLocks noChangeAspect="1"/>
          </p:cNvPicPr>
          <p:nvPr/>
        </p:nvPicPr>
        <p:blipFill>
          <a:blip r:embed="rId2"/>
          <a:stretch>
            <a:fillRect/>
          </a:stretch>
        </p:blipFill>
        <p:spPr>
          <a:xfrm>
            <a:off x="2006460" y="2038350"/>
            <a:ext cx="5435879" cy="1168460"/>
          </a:xfrm>
          <a:prstGeom prst="rect">
            <a:avLst/>
          </a:prstGeom>
        </p:spPr>
      </p:pic>
    </p:spTree>
    <p:extLst>
      <p:ext uri="{BB962C8B-B14F-4D97-AF65-F5344CB8AC3E}">
        <p14:creationId xmlns:p14="http://schemas.microsoft.com/office/powerpoint/2010/main" val="241582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1"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JM" altLang="zh-CN" dirty="0">
                <a:solidFill>
                  <a:srgbClr val="0070C0"/>
                </a:solidFill>
                <a:cs typeface="+mn-ea"/>
                <a:sym typeface="+mn-lt"/>
              </a:rPr>
              <a:t>CVE-2015-1701</a:t>
            </a:r>
            <a:endParaRPr lang="zh-CN" altLang="en-US" dirty="0"/>
          </a:p>
        </p:txBody>
      </p:sp>
      <p:sp>
        <p:nvSpPr>
          <p:cNvPr id="3" name="页脚占位符 2"/>
          <p:cNvSpPr>
            <a:spLocks noGrp="1"/>
          </p:cNvSpPr>
          <p:nvPr>
            <p:ph type="ftr" sz="quarter" idx="11"/>
          </p:nvPr>
        </p:nvSpPr>
        <p:spPr/>
        <p:txBody>
          <a:bodyPr/>
          <a:lstStyle/>
          <a:p>
            <a:r>
              <a:rPr lang="en-JM"/>
              <a:t> </a:t>
            </a:r>
            <a:endParaRPr lang="en-JM" dirty="0"/>
          </a:p>
        </p:txBody>
      </p:sp>
      <p:sp>
        <p:nvSpPr>
          <p:cNvPr id="4" name="矩形 3"/>
          <p:cNvSpPr/>
          <p:nvPr/>
        </p:nvSpPr>
        <p:spPr>
          <a:xfrm>
            <a:off x="990600" y="1279089"/>
            <a:ext cx="6934200" cy="2585323"/>
          </a:xfrm>
          <a:prstGeom prst="rect">
            <a:avLst/>
          </a:prstGeom>
        </p:spPr>
        <p:txBody>
          <a:bodyPr wrap="square">
            <a:spAutoFit/>
          </a:bodyPr>
          <a:lstStyle/>
          <a:p>
            <a:pPr>
              <a:lnSpc>
                <a:spcPct val="150000"/>
              </a:lnSpc>
            </a:pPr>
            <a:r>
              <a:rPr lang="en-US" altLang="zh-CN" dirty="0">
                <a:solidFill>
                  <a:srgbClr val="252525"/>
                </a:solidFill>
                <a:latin typeface="Helvetica Neue"/>
              </a:rPr>
              <a:t>         </a:t>
            </a:r>
            <a:r>
              <a:rPr lang="zh-CN" altLang="en-US" dirty="0">
                <a:solidFill>
                  <a:srgbClr val="252525"/>
                </a:solidFill>
                <a:latin typeface="Helvetica Neue"/>
              </a:rPr>
              <a:t>漏洞的大致原理，也就是说通过在即将给窗口设置</a:t>
            </a:r>
            <a:r>
              <a:rPr lang="en-US" altLang="zh-CN" dirty="0" err="1">
                <a:solidFill>
                  <a:srgbClr val="252525"/>
                </a:solidFill>
                <a:latin typeface="Helvetica Neue"/>
              </a:rPr>
              <a:t>WindowProc</a:t>
            </a:r>
            <a:r>
              <a:rPr lang="zh-CN" altLang="en-US" dirty="0">
                <a:solidFill>
                  <a:srgbClr val="252525"/>
                </a:solidFill>
                <a:latin typeface="Helvetica Neue"/>
              </a:rPr>
              <a:t>前，中断</a:t>
            </a:r>
            <a:r>
              <a:rPr lang="en-US" altLang="zh-CN" dirty="0" err="1">
                <a:solidFill>
                  <a:srgbClr val="252525"/>
                </a:solidFill>
                <a:latin typeface="Helvetica Neue"/>
              </a:rPr>
              <a:t>xxxCreateWindowEx</a:t>
            </a:r>
            <a:r>
              <a:rPr lang="zh-CN" altLang="en-US" dirty="0">
                <a:solidFill>
                  <a:srgbClr val="252525"/>
                </a:solidFill>
                <a:latin typeface="Helvetica Neue"/>
              </a:rPr>
              <a:t>的过程，并通过</a:t>
            </a:r>
            <a:r>
              <a:rPr lang="en-US" altLang="zh-CN" dirty="0" err="1">
                <a:solidFill>
                  <a:srgbClr val="252525"/>
                </a:solidFill>
                <a:latin typeface="Helvetica Neue"/>
              </a:rPr>
              <a:t>SetWindowLongPtr</a:t>
            </a:r>
            <a:r>
              <a:rPr lang="zh-CN" altLang="en-US" dirty="0">
                <a:solidFill>
                  <a:srgbClr val="252525"/>
                </a:solidFill>
                <a:latin typeface="Helvetica Neue"/>
              </a:rPr>
              <a:t>让系统认为是在去子类化，并设置窗口为内核模式执行，返回</a:t>
            </a:r>
            <a:r>
              <a:rPr lang="en-US" altLang="zh-CN" dirty="0" err="1">
                <a:solidFill>
                  <a:srgbClr val="252525"/>
                </a:solidFill>
                <a:latin typeface="Helvetica Neue"/>
              </a:rPr>
              <a:t>xxxCreateWindowEx</a:t>
            </a:r>
            <a:r>
              <a:rPr lang="zh-CN" altLang="en-US" dirty="0">
                <a:solidFill>
                  <a:srgbClr val="252525"/>
                </a:solidFill>
                <a:latin typeface="Helvetica Neue"/>
              </a:rPr>
              <a:t>时，设置窗口过程函数时覆盖了去子类化的函数，但没有去掉窗口函数的内核模式执行标记，导致了内核模式任意代码执行。</a:t>
            </a:r>
            <a:endParaRPr lang="zh-CN" altLang="en-US" dirty="0"/>
          </a:p>
        </p:txBody>
      </p:sp>
    </p:spTree>
    <p:extLst>
      <p:ext uri="{BB962C8B-B14F-4D97-AF65-F5344CB8AC3E}">
        <p14:creationId xmlns:p14="http://schemas.microsoft.com/office/powerpoint/2010/main" val="3957693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65B0"/>
                </a:solidFill>
              </a:rPr>
              <a:t>CVE-2015-1701</a:t>
            </a:r>
            <a:endParaRPr lang="zh-CN" altLang="en-US" dirty="0">
              <a:solidFill>
                <a:srgbClr val="0065B0"/>
              </a:solidFill>
            </a:endParaRPr>
          </a:p>
        </p:txBody>
      </p:sp>
      <p:sp>
        <p:nvSpPr>
          <p:cNvPr id="3" name="页脚占位符 2"/>
          <p:cNvSpPr>
            <a:spLocks noGrp="1"/>
          </p:cNvSpPr>
          <p:nvPr>
            <p:ph type="ftr" sz="quarter" idx="11"/>
          </p:nvPr>
        </p:nvSpPr>
        <p:spPr/>
        <p:txBody>
          <a:bodyPr/>
          <a:lstStyle/>
          <a:p>
            <a:r>
              <a:rPr lang="en-JM"/>
              <a:t> </a:t>
            </a:r>
            <a:endParaRPr lang="en-JM" dirty="0"/>
          </a:p>
        </p:txBody>
      </p:sp>
      <p:pic>
        <p:nvPicPr>
          <p:cNvPr id="4" name="屏幕录制 3">
            <a:hlinkClick r:id="" action="ppaction://media"/>
          </p:cNvPr>
          <p:cNvPicPr>
            <a:picLocks noChangeAspect="1"/>
          </p:cNvPicPr>
          <p:nvPr>
            <a:videoFile r:link="rId1"/>
            <p:extLst>
              <p:ext uri="{DAA4B4D4-6D71-4841-9C94-3DE7FCFB9230}">
                <p14:media xmlns:p14="http://schemas.microsoft.com/office/powerpoint/2010/main" r:embed="rId2">
                  <p14:trim end="4001.4999"/>
                </p14:media>
              </p:ext>
            </p:extLst>
          </p:nvPr>
        </p:nvPicPr>
        <p:blipFill>
          <a:blip r:embed="rId4"/>
          <a:stretch>
            <a:fillRect/>
          </a:stretch>
        </p:blipFill>
        <p:spPr>
          <a:xfrm>
            <a:off x="685800" y="1200150"/>
            <a:ext cx="7629437" cy="3422650"/>
          </a:xfrm>
          <a:prstGeom prst="rect">
            <a:avLst/>
          </a:prstGeom>
        </p:spPr>
      </p:pic>
    </p:spTree>
    <p:extLst>
      <p:ext uri="{BB962C8B-B14F-4D97-AF65-F5344CB8AC3E}">
        <p14:creationId xmlns:p14="http://schemas.microsoft.com/office/powerpoint/2010/main" val="24472764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65B0"/>
                </a:solidFill>
              </a:rPr>
              <a:t>4</a:t>
            </a:r>
            <a:r>
              <a:rPr lang="zh-CN" altLang="en-US" dirty="0">
                <a:solidFill>
                  <a:srgbClr val="0065B0"/>
                </a:solidFill>
              </a:rPr>
              <a:t>、</a:t>
            </a:r>
            <a:r>
              <a:rPr lang="en-US" altLang="zh-CN" dirty="0">
                <a:solidFill>
                  <a:srgbClr val="0065B0"/>
                </a:solidFill>
              </a:rPr>
              <a:t>Conclusion</a:t>
            </a:r>
            <a:endParaRPr lang="zh-CN" altLang="en-US" dirty="0">
              <a:solidFill>
                <a:srgbClr val="0065B0"/>
              </a:solidFill>
            </a:endParaRPr>
          </a:p>
        </p:txBody>
      </p:sp>
      <p:sp>
        <p:nvSpPr>
          <p:cNvPr id="3" name="页脚占位符 2"/>
          <p:cNvSpPr>
            <a:spLocks noGrp="1"/>
          </p:cNvSpPr>
          <p:nvPr>
            <p:ph type="ftr" sz="quarter" idx="11"/>
          </p:nvPr>
        </p:nvSpPr>
        <p:spPr/>
        <p:txBody>
          <a:bodyPr/>
          <a:lstStyle/>
          <a:p>
            <a:r>
              <a:rPr lang="en-JM"/>
              <a:t> </a:t>
            </a:r>
            <a:endParaRPr lang="en-JM" dirty="0"/>
          </a:p>
        </p:txBody>
      </p:sp>
      <p:sp>
        <p:nvSpPr>
          <p:cNvPr id="4" name="矩形 3"/>
          <p:cNvSpPr/>
          <p:nvPr/>
        </p:nvSpPr>
        <p:spPr>
          <a:xfrm>
            <a:off x="990600" y="1279089"/>
            <a:ext cx="6934200" cy="1338828"/>
          </a:xfrm>
          <a:prstGeom prst="rect">
            <a:avLst/>
          </a:prstGeom>
        </p:spPr>
        <p:txBody>
          <a:bodyPr wrap="square">
            <a:spAutoFit/>
          </a:bodyPr>
          <a:lstStyle/>
          <a:p>
            <a:pPr>
              <a:lnSpc>
                <a:spcPct val="150000"/>
              </a:lnSpc>
            </a:pPr>
            <a:r>
              <a:rPr lang="en-US" altLang="zh-CN" dirty="0">
                <a:solidFill>
                  <a:srgbClr val="252525"/>
                </a:solidFill>
                <a:latin typeface="Helvetica Neue"/>
              </a:rPr>
              <a:t>         </a:t>
            </a:r>
            <a:r>
              <a:rPr lang="zh-CN" altLang="en-US" dirty="0">
                <a:solidFill>
                  <a:srgbClr val="252525"/>
                </a:solidFill>
                <a:latin typeface="Helvetica Neue"/>
              </a:rPr>
              <a:t>类似的由</a:t>
            </a:r>
            <a:r>
              <a:rPr lang="en-US" altLang="zh-CN" dirty="0">
                <a:solidFill>
                  <a:srgbClr val="252525"/>
                </a:solidFill>
                <a:latin typeface="Helvetica Neue"/>
              </a:rPr>
              <a:t>User-Mode Callback </a:t>
            </a:r>
            <a:r>
              <a:rPr lang="zh-CN" altLang="en-US" dirty="0">
                <a:solidFill>
                  <a:srgbClr val="252525"/>
                </a:solidFill>
                <a:latin typeface="Helvetica Neue"/>
              </a:rPr>
              <a:t>引起的</a:t>
            </a:r>
            <a:r>
              <a:rPr lang="en-US" altLang="zh-CN" dirty="0">
                <a:solidFill>
                  <a:srgbClr val="252525"/>
                </a:solidFill>
                <a:latin typeface="Helvetica Neue"/>
              </a:rPr>
              <a:t>win32k.sys</a:t>
            </a:r>
            <a:r>
              <a:rPr lang="zh-CN" altLang="en-US" dirty="0">
                <a:solidFill>
                  <a:srgbClr val="252525"/>
                </a:solidFill>
                <a:latin typeface="Helvetica Neue"/>
              </a:rPr>
              <a:t>中的漏洞还有很多，例如</a:t>
            </a:r>
            <a:r>
              <a:rPr lang="zh-CN" altLang="en-US" dirty="0"/>
              <a:t>窗口对象释放后使用（</a:t>
            </a:r>
            <a:r>
              <a:rPr lang="en-US" altLang="zh-CN" dirty="0"/>
              <a:t>CVE-2011-1237</a:t>
            </a:r>
            <a:r>
              <a:rPr lang="zh-CN" altLang="en-US" dirty="0"/>
              <a:t>），键盘布局对象释放后使用（</a:t>
            </a:r>
            <a:r>
              <a:rPr lang="en-US" altLang="zh-CN" dirty="0"/>
              <a:t>CVE-2011-1241</a:t>
            </a:r>
            <a:r>
              <a:rPr lang="zh-CN" altLang="en-US" dirty="0"/>
              <a:t>）等等。</a:t>
            </a:r>
          </a:p>
        </p:txBody>
      </p:sp>
    </p:spTree>
    <p:extLst>
      <p:ext uri="{BB962C8B-B14F-4D97-AF65-F5344CB8AC3E}">
        <p14:creationId xmlns:p14="http://schemas.microsoft.com/office/powerpoint/2010/main" val="3214103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页脚占位符 2"/>
          <p:cNvSpPr>
            <a:spLocks noGrp="1"/>
          </p:cNvSpPr>
          <p:nvPr>
            <p:ph type="ftr" sz="quarter" idx="11"/>
          </p:nvPr>
        </p:nvSpPr>
        <p:spPr/>
        <p:txBody>
          <a:bodyPr/>
          <a:lstStyle/>
          <a:p>
            <a:r>
              <a:rPr lang="en-JM"/>
              <a:t> </a:t>
            </a:r>
            <a:endParaRPr lang="en-JM" dirty="0"/>
          </a:p>
        </p:txBody>
      </p:sp>
      <p:graphicFrame>
        <p:nvGraphicFramePr>
          <p:cNvPr id="5" name="图示 4"/>
          <p:cNvGraphicFramePr/>
          <p:nvPr>
            <p:extLst>
              <p:ext uri="{D42A27DB-BD31-4B8C-83A1-F6EECF244321}">
                <p14:modId xmlns:p14="http://schemas.microsoft.com/office/powerpoint/2010/main" val="3792214026"/>
              </p:ext>
            </p:extLst>
          </p:nvPr>
        </p:nvGraphicFramePr>
        <p:xfrm>
          <a:off x="609600" y="1123950"/>
          <a:ext cx="5562600" cy="340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573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0070C0"/>
                </a:solidFill>
                <a:cs typeface="+mn-ea"/>
                <a:sym typeface="+mn-lt"/>
              </a:rPr>
              <a:t>1</a:t>
            </a:r>
            <a:r>
              <a:rPr lang="zh-CN" altLang="en-US" dirty="0">
                <a:solidFill>
                  <a:srgbClr val="0070C0"/>
                </a:solidFill>
                <a:cs typeface="+mn-ea"/>
                <a:sym typeface="+mn-lt"/>
              </a:rPr>
              <a:t>、</a:t>
            </a:r>
            <a:r>
              <a:rPr lang="en-US" altLang="zh-CN" dirty="0">
                <a:solidFill>
                  <a:srgbClr val="0070C0"/>
                </a:solidFill>
                <a:cs typeface="+mn-ea"/>
                <a:sym typeface="+mn-lt"/>
              </a:rPr>
              <a:t>Win32k.sys User-mode Callback</a:t>
            </a:r>
            <a:endParaRPr lang="en-JM" dirty="0">
              <a:solidFill>
                <a:srgbClr val="0070C0"/>
              </a:solidFill>
              <a:latin typeface="+mn-lt"/>
              <a:ea typeface="+mn-ea"/>
              <a:cs typeface="+mn-ea"/>
              <a:sym typeface="+mn-lt"/>
            </a:endParaRPr>
          </a:p>
        </p:txBody>
      </p:sp>
      <p:sp>
        <p:nvSpPr>
          <p:cNvPr id="54" name="文本框 53"/>
          <p:cNvSpPr txBox="1"/>
          <p:nvPr/>
        </p:nvSpPr>
        <p:spPr>
          <a:xfrm>
            <a:off x="457200" y="1352550"/>
            <a:ext cx="3200400" cy="3000821"/>
          </a:xfrm>
          <a:prstGeom prst="rect">
            <a:avLst/>
          </a:prstGeom>
          <a:noFill/>
        </p:spPr>
        <p:txBody>
          <a:bodyPr wrap="square" rtlCol="0">
            <a:spAutoFit/>
          </a:bodyPr>
          <a:lstStyle/>
          <a:p>
            <a:pPr latinLnBrk="1">
              <a:lnSpc>
                <a:spcPct val="150000"/>
              </a:lnSpc>
            </a:pPr>
            <a:r>
              <a:rPr lang="en-US" altLang="zh-CN" dirty="0"/>
              <a:t>      Win32k.sys</a:t>
            </a:r>
            <a:r>
              <a:rPr lang="zh-CN" altLang="en-US" dirty="0"/>
              <a:t>是在</a:t>
            </a:r>
            <a:r>
              <a:rPr lang="en-US" altLang="zh-CN" dirty="0"/>
              <a:t>WindowsNT4.0</a:t>
            </a:r>
            <a:r>
              <a:rPr lang="zh-CN" altLang="en-US" dirty="0"/>
              <a:t>引入的，主要负责</a:t>
            </a:r>
            <a:r>
              <a:rPr lang="en-US" altLang="zh-CN" dirty="0"/>
              <a:t>GDI(</a:t>
            </a:r>
            <a:r>
              <a:rPr lang="zh-CN" altLang="en-US" dirty="0"/>
              <a:t>图形设备接口</a:t>
            </a:r>
            <a:r>
              <a:rPr lang="en-US" altLang="zh-CN" dirty="0"/>
              <a:t>)</a:t>
            </a:r>
            <a:r>
              <a:rPr lang="zh-CN" altLang="en-US" dirty="0"/>
              <a:t>，</a:t>
            </a:r>
            <a:r>
              <a:rPr lang="en-US" altLang="zh-CN" dirty="0"/>
              <a:t>USER(</a:t>
            </a:r>
            <a:r>
              <a:rPr lang="zh-CN" altLang="en-US" dirty="0"/>
              <a:t>窗口管理器</a:t>
            </a:r>
            <a:r>
              <a:rPr lang="en-US" altLang="zh-CN" dirty="0"/>
              <a:t>)</a:t>
            </a:r>
            <a:r>
              <a:rPr lang="zh-CN" altLang="en-US" dirty="0"/>
              <a:t>，为了更好的与用户层进行交互，</a:t>
            </a:r>
            <a:r>
              <a:rPr lang="en-US" altLang="zh-CN" dirty="0"/>
              <a:t>Win32k</a:t>
            </a:r>
            <a:r>
              <a:rPr lang="zh-CN" altLang="en-US" dirty="0"/>
              <a:t>采用了用户回调机制，一种能够让内核调用用户模式的机制。</a:t>
            </a:r>
          </a:p>
        </p:txBody>
      </p:sp>
      <p:pic>
        <p:nvPicPr>
          <p:cNvPr id="55" name="图片 54"/>
          <p:cNvPicPr/>
          <p:nvPr/>
        </p:nvPicPr>
        <p:blipFill>
          <a:blip r:embed="rId3"/>
          <a:stretch>
            <a:fillRect/>
          </a:stretch>
        </p:blipFill>
        <p:spPr>
          <a:xfrm>
            <a:off x="4343400" y="1428751"/>
            <a:ext cx="4495800" cy="2819399"/>
          </a:xfrm>
          <a:prstGeom prst="rect">
            <a:avLst/>
          </a:prstGeom>
        </p:spPr>
      </p:pic>
    </p:spTree>
    <p:extLst>
      <p:ext uri="{BB962C8B-B14F-4D97-AF65-F5344CB8AC3E}">
        <p14:creationId xmlns:p14="http://schemas.microsoft.com/office/powerpoint/2010/main" val="1157177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0070C0"/>
                </a:solidFill>
                <a:cs typeface="+mn-ea"/>
                <a:sym typeface="+mn-lt"/>
              </a:rPr>
              <a:t>1</a:t>
            </a:r>
            <a:r>
              <a:rPr lang="zh-CN" altLang="en-US" dirty="0">
                <a:solidFill>
                  <a:srgbClr val="0070C0"/>
                </a:solidFill>
                <a:cs typeface="+mn-ea"/>
                <a:sym typeface="+mn-lt"/>
              </a:rPr>
              <a:t>、</a:t>
            </a:r>
            <a:r>
              <a:rPr lang="en-US" altLang="zh-CN" dirty="0">
                <a:solidFill>
                  <a:srgbClr val="0070C0"/>
                </a:solidFill>
                <a:cs typeface="+mn-ea"/>
                <a:sym typeface="+mn-lt"/>
              </a:rPr>
              <a:t> Win32k.sys User-mode Callback</a:t>
            </a:r>
            <a:endParaRPr lang="en-JM" dirty="0">
              <a:solidFill>
                <a:srgbClr val="0070C0"/>
              </a:solidFill>
              <a:latin typeface="+mn-lt"/>
              <a:ea typeface="+mn-ea"/>
              <a:cs typeface="+mn-ea"/>
              <a:sym typeface="+mn-lt"/>
            </a:endParaRPr>
          </a:p>
        </p:txBody>
      </p:sp>
      <p:sp>
        <p:nvSpPr>
          <p:cNvPr id="54" name="文本框 53"/>
          <p:cNvSpPr txBox="1"/>
          <p:nvPr/>
        </p:nvSpPr>
        <p:spPr>
          <a:xfrm>
            <a:off x="609600" y="1352550"/>
            <a:ext cx="3200400" cy="3000821"/>
          </a:xfrm>
          <a:prstGeom prst="rect">
            <a:avLst/>
          </a:prstGeom>
          <a:noFill/>
        </p:spPr>
        <p:txBody>
          <a:bodyPr wrap="square" rtlCol="0">
            <a:spAutoFit/>
          </a:bodyPr>
          <a:lstStyle/>
          <a:p>
            <a:pPr latinLnBrk="1">
              <a:lnSpc>
                <a:spcPct val="150000"/>
              </a:lnSpc>
            </a:pPr>
            <a:r>
              <a:rPr lang="en-US" altLang="zh-CN" dirty="0"/>
              <a:t>      </a:t>
            </a:r>
            <a:r>
              <a:rPr lang="zh-CN" altLang="en-US" dirty="0"/>
              <a:t>这种机制主要是由</a:t>
            </a:r>
            <a:r>
              <a:rPr lang="en-US" altLang="zh-CN" dirty="0"/>
              <a:t>NT</a:t>
            </a:r>
            <a:r>
              <a:rPr lang="zh-CN" altLang="en-US" dirty="0"/>
              <a:t>导出的</a:t>
            </a:r>
            <a:r>
              <a:rPr lang="en-US" altLang="zh-CN" dirty="0" err="1"/>
              <a:t>KeUserModeCallback</a:t>
            </a:r>
            <a:r>
              <a:rPr lang="zh-CN" altLang="en-US" dirty="0"/>
              <a:t>执行的，执行流程类似于一个反向的系统调用，当 </a:t>
            </a:r>
            <a:r>
              <a:rPr lang="en-US" altLang="zh-CN" dirty="0"/>
              <a:t>Win32k </a:t>
            </a:r>
            <a:r>
              <a:rPr lang="zh-CN" altLang="en-US" dirty="0"/>
              <a:t>调用用户模式回调时，它会带上它想调用用户模式函数的 </a:t>
            </a:r>
            <a:r>
              <a:rPr lang="en-US" altLang="zh-CN" dirty="0" err="1"/>
              <a:t>ApiNumber</a:t>
            </a:r>
            <a:r>
              <a:rPr lang="en-US" altLang="zh-CN" dirty="0"/>
              <a:t> </a:t>
            </a:r>
            <a:r>
              <a:rPr lang="zh-CN" altLang="en-US" dirty="0"/>
              <a:t>调用 </a:t>
            </a:r>
            <a:r>
              <a:rPr lang="en-US" altLang="zh-CN" dirty="0" err="1"/>
              <a:t>KeUserModeCallback</a:t>
            </a:r>
            <a:r>
              <a:rPr lang="zh-CN" altLang="en-US" dirty="0"/>
              <a:t>。</a:t>
            </a:r>
          </a:p>
        </p:txBody>
      </p:sp>
      <p:pic>
        <p:nvPicPr>
          <p:cNvPr id="3" name="图片 2"/>
          <p:cNvPicPr>
            <a:picLocks noChangeAspect="1"/>
          </p:cNvPicPr>
          <p:nvPr/>
        </p:nvPicPr>
        <p:blipFill>
          <a:blip r:embed="rId3"/>
          <a:stretch>
            <a:fillRect/>
          </a:stretch>
        </p:blipFill>
        <p:spPr>
          <a:xfrm>
            <a:off x="4572000" y="1352550"/>
            <a:ext cx="3276601" cy="1638300"/>
          </a:xfrm>
          <a:prstGeom prst="rect">
            <a:avLst/>
          </a:prstGeom>
        </p:spPr>
      </p:pic>
      <p:pic>
        <p:nvPicPr>
          <p:cNvPr id="4" name="图片 3"/>
          <p:cNvPicPr>
            <a:picLocks noChangeAspect="1"/>
          </p:cNvPicPr>
          <p:nvPr/>
        </p:nvPicPr>
        <p:blipFill rotWithShape="1">
          <a:blip r:embed="rId4"/>
          <a:srcRect t="59600"/>
          <a:stretch/>
        </p:blipFill>
        <p:spPr>
          <a:xfrm>
            <a:off x="4572000" y="3257550"/>
            <a:ext cx="3219615" cy="1603477"/>
          </a:xfrm>
          <a:prstGeom prst="rect">
            <a:avLst/>
          </a:prstGeom>
        </p:spPr>
      </p:pic>
    </p:spTree>
    <p:extLst>
      <p:ext uri="{BB962C8B-B14F-4D97-AF65-F5344CB8AC3E}">
        <p14:creationId xmlns:p14="http://schemas.microsoft.com/office/powerpoint/2010/main" val="2059675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0070C0"/>
                </a:solidFill>
                <a:cs typeface="+mn-ea"/>
                <a:sym typeface="+mn-lt"/>
              </a:rPr>
              <a:t>1</a:t>
            </a:r>
            <a:r>
              <a:rPr lang="zh-CN" altLang="en-US" dirty="0">
                <a:solidFill>
                  <a:srgbClr val="0070C0"/>
                </a:solidFill>
                <a:cs typeface="+mn-ea"/>
                <a:sym typeface="+mn-lt"/>
              </a:rPr>
              <a:t>、</a:t>
            </a:r>
            <a:r>
              <a:rPr lang="en-US" altLang="zh-CN" dirty="0">
                <a:solidFill>
                  <a:srgbClr val="0070C0"/>
                </a:solidFill>
                <a:cs typeface="+mn-ea"/>
                <a:sym typeface="+mn-lt"/>
              </a:rPr>
              <a:t> Win32k.sys User-mode Callback</a:t>
            </a:r>
            <a:endParaRPr lang="en-JM" dirty="0">
              <a:solidFill>
                <a:srgbClr val="0070C0"/>
              </a:solidFill>
              <a:latin typeface="+mn-lt"/>
              <a:ea typeface="+mn-ea"/>
              <a:cs typeface="+mn-ea"/>
              <a:sym typeface="+mn-lt"/>
            </a:endParaRPr>
          </a:p>
        </p:txBody>
      </p:sp>
      <p:sp>
        <p:nvSpPr>
          <p:cNvPr id="54" name="文本框 53"/>
          <p:cNvSpPr txBox="1"/>
          <p:nvPr/>
        </p:nvSpPr>
        <p:spPr>
          <a:xfrm>
            <a:off x="685800" y="1090184"/>
            <a:ext cx="3200400" cy="4247317"/>
          </a:xfrm>
          <a:prstGeom prst="rect">
            <a:avLst/>
          </a:prstGeom>
          <a:noFill/>
        </p:spPr>
        <p:txBody>
          <a:bodyPr wrap="square" rtlCol="0">
            <a:spAutoFit/>
          </a:bodyPr>
          <a:lstStyle/>
          <a:p>
            <a:pPr latinLnBrk="1">
              <a:lnSpc>
                <a:spcPct val="150000"/>
              </a:lnSpc>
            </a:pPr>
            <a:r>
              <a:rPr lang="zh-CN" altLang="en-US" dirty="0"/>
              <a:t>    这里的 </a:t>
            </a:r>
            <a:r>
              <a:rPr lang="en-US" altLang="zh-CN" dirty="0" err="1"/>
              <a:t>ApiNumber</a:t>
            </a:r>
            <a:r>
              <a:rPr lang="en-US" altLang="zh-CN" dirty="0"/>
              <a:t> </a:t>
            </a:r>
            <a:r>
              <a:rPr lang="zh-CN" altLang="en-US" dirty="0"/>
              <a:t>是对函数指针表 （</a:t>
            </a:r>
            <a:r>
              <a:rPr lang="en-US" altLang="zh-CN" dirty="0"/>
              <a:t>USER32!apfnDispatch</a:t>
            </a:r>
            <a:r>
              <a:rPr lang="zh-CN" altLang="en-US" dirty="0"/>
              <a:t>）的索引。该表的地址在 </a:t>
            </a:r>
            <a:r>
              <a:rPr lang="en-US" altLang="zh-CN" dirty="0"/>
              <a:t>USER32.dll </a:t>
            </a:r>
            <a:r>
              <a:rPr lang="zh-CN" altLang="en-US" dirty="0"/>
              <a:t>初始化的时候会复制到进程的进程环境块（</a:t>
            </a:r>
            <a:r>
              <a:rPr lang="en-US" altLang="zh-CN" dirty="0" err="1"/>
              <a:t>PEB.KernelCallbackTable</a:t>
            </a:r>
            <a:r>
              <a:rPr lang="zh-CN" altLang="en-US" dirty="0"/>
              <a:t>）里。 </a:t>
            </a:r>
            <a:r>
              <a:rPr lang="en-US" altLang="zh-CN" dirty="0"/>
              <a:t>Win32k </a:t>
            </a:r>
            <a:r>
              <a:rPr lang="zh-CN" altLang="en-US" dirty="0"/>
              <a:t>提供给各个回调函数的的输入参数填充在 </a:t>
            </a:r>
            <a:r>
              <a:rPr lang="en-US" altLang="zh-CN" dirty="0" err="1"/>
              <a:t>InputBuffer</a:t>
            </a:r>
            <a:r>
              <a:rPr lang="zh-CN" altLang="en-US" dirty="0"/>
              <a:t>， 用户模式返回的输出在 </a:t>
            </a:r>
            <a:r>
              <a:rPr lang="en-US" altLang="zh-CN" dirty="0" err="1"/>
              <a:t>OutputBuffer</a:t>
            </a:r>
            <a:r>
              <a:rPr lang="zh-CN" altLang="en-US" dirty="0"/>
              <a:t>。</a:t>
            </a:r>
          </a:p>
          <a:p>
            <a:pPr latinLnBrk="1">
              <a:lnSpc>
                <a:spcPct val="150000"/>
              </a:lnSpc>
            </a:pPr>
            <a:endParaRPr lang="zh-CN" altLang="en-US" dirty="0"/>
          </a:p>
        </p:txBody>
      </p:sp>
      <p:pic>
        <p:nvPicPr>
          <p:cNvPr id="3" name="图片 2"/>
          <p:cNvPicPr>
            <a:picLocks noChangeAspect="1"/>
          </p:cNvPicPr>
          <p:nvPr/>
        </p:nvPicPr>
        <p:blipFill>
          <a:blip r:embed="rId3"/>
          <a:stretch>
            <a:fillRect/>
          </a:stretch>
        </p:blipFill>
        <p:spPr>
          <a:xfrm>
            <a:off x="4515014" y="1125736"/>
            <a:ext cx="3276601" cy="1638300"/>
          </a:xfrm>
          <a:prstGeom prst="rect">
            <a:avLst/>
          </a:prstGeom>
        </p:spPr>
      </p:pic>
      <p:pic>
        <p:nvPicPr>
          <p:cNvPr id="6" name="图片 5"/>
          <p:cNvPicPr>
            <a:picLocks noChangeAspect="1"/>
          </p:cNvPicPr>
          <p:nvPr/>
        </p:nvPicPr>
        <p:blipFill rotWithShape="1">
          <a:blip r:embed="rId4"/>
          <a:srcRect t="59600"/>
          <a:stretch/>
        </p:blipFill>
        <p:spPr>
          <a:xfrm>
            <a:off x="4572000" y="2876550"/>
            <a:ext cx="3219615" cy="1603477"/>
          </a:xfrm>
          <a:prstGeom prst="rect">
            <a:avLst/>
          </a:prstGeom>
        </p:spPr>
      </p:pic>
    </p:spTree>
    <p:extLst>
      <p:ext uri="{BB962C8B-B14F-4D97-AF65-F5344CB8AC3E}">
        <p14:creationId xmlns:p14="http://schemas.microsoft.com/office/powerpoint/2010/main" val="336959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0070C0"/>
                </a:solidFill>
                <a:latin typeface="+mn-lt"/>
                <a:ea typeface="+mn-ea"/>
                <a:cs typeface="+mn-ea"/>
                <a:sym typeface="+mn-lt"/>
              </a:rPr>
              <a:t>2</a:t>
            </a:r>
            <a:r>
              <a:rPr lang="zh-CN" altLang="en-US" dirty="0">
                <a:solidFill>
                  <a:srgbClr val="0070C0"/>
                </a:solidFill>
                <a:latin typeface="+mn-lt"/>
                <a:ea typeface="+mn-ea"/>
                <a:cs typeface="+mn-ea"/>
                <a:sym typeface="+mn-lt"/>
              </a:rPr>
              <a:t>、</a:t>
            </a:r>
            <a:r>
              <a:rPr lang="en-JM" dirty="0">
                <a:solidFill>
                  <a:srgbClr val="0070C0"/>
                </a:solidFill>
                <a:latin typeface="+mn-lt"/>
                <a:ea typeface="+mn-ea"/>
                <a:cs typeface="+mn-ea"/>
                <a:sym typeface="+mn-lt"/>
              </a:rPr>
              <a:t>The </a:t>
            </a:r>
            <a:r>
              <a:rPr lang="en-US" altLang="zh-CN" dirty="0">
                <a:solidFill>
                  <a:srgbClr val="0070C0"/>
                </a:solidFill>
                <a:latin typeface="+mn-lt"/>
                <a:ea typeface="+mn-ea"/>
                <a:cs typeface="+mn-ea"/>
                <a:sym typeface="+mn-lt"/>
              </a:rPr>
              <a:t>Vulnerability</a:t>
            </a:r>
            <a:r>
              <a:rPr lang="en-JM" dirty="0">
                <a:solidFill>
                  <a:srgbClr val="0070C0"/>
                </a:solidFill>
                <a:latin typeface="+mn-lt"/>
                <a:ea typeface="+mn-ea"/>
                <a:cs typeface="+mn-ea"/>
                <a:sym typeface="+mn-lt"/>
              </a:rPr>
              <a:t> In This Mode</a:t>
            </a:r>
          </a:p>
        </p:txBody>
      </p:sp>
      <p:sp>
        <p:nvSpPr>
          <p:cNvPr id="54" name="文本框 53"/>
          <p:cNvSpPr txBox="1"/>
          <p:nvPr/>
        </p:nvSpPr>
        <p:spPr>
          <a:xfrm>
            <a:off x="685800" y="1090184"/>
            <a:ext cx="7696200" cy="3000821"/>
          </a:xfrm>
          <a:prstGeom prst="rect">
            <a:avLst/>
          </a:prstGeom>
          <a:noFill/>
        </p:spPr>
        <p:txBody>
          <a:bodyPr wrap="square" rtlCol="0">
            <a:spAutoFit/>
          </a:bodyPr>
          <a:lstStyle/>
          <a:p>
            <a:pPr latinLnBrk="1">
              <a:lnSpc>
                <a:spcPct val="150000"/>
              </a:lnSpc>
            </a:pPr>
            <a:r>
              <a:rPr lang="zh-CN" altLang="en-US" dirty="0"/>
              <a:t>        这种模式的缺陷就是用户模式的代码可以随意修改对象属性，如果内核在回掉函数返回后再次引用该对象的时候不进行正确的检查，就可以造成相应的漏洞。</a:t>
            </a:r>
            <a:endParaRPr lang="en-US" altLang="zh-CN" dirty="0"/>
          </a:p>
          <a:p>
            <a:pPr latinLnBrk="1">
              <a:lnSpc>
                <a:spcPct val="150000"/>
              </a:lnSpc>
            </a:pPr>
            <a:r>
              <a:rPr lang="en-US" altLang="zh-CN" dirty="0"/>
              <a:t>        </a:t>
            </a:r>
            <a:r>
              <a:rPr lang="zh-CN" altLang="en-US" dirty="0"/>
              <a:t>因此</a:t>
            </a:r>
            <a:r>
              <a:rPr lang="en-US" altLang="zh-CN" dirty="0"/>
              <a:t>win32k.sys</a:t>
            </a:r>
            <a:r>
              <a:rPr lang="zh-CN" altLang="en-US" dirty="0"/>
              <a:t>为了提示开发者注意这种回掉函数的调用，采用了特殊的命名规则，即根据函数调用用户模式回掉函数的方式为函数加上“</a:t>
            </a:r>
            <a:r>
              <a:rPr lang="en-US" altLang="zh-CN" dirty="0"/>
              <a:t>xxx</a:t>
            </a:r>
            <a:r>
              <a:rPr lang="zh-CN" altLang="en-US" dirty="0"/>
              <a:t>”或者“</a:t>
            </a:r>
            <a:r>
              <a:rPr lang="en-US" altLang="zh-CN" dirty="0" err="1"/>
              <a:t>zzz</a:t>
            </a:r>
            <a:r>
              <a:rPr lang="zh-CN" altLang="en-US" dirty="0"/>
              <a:t>”前缀。</a:t>
            </a:r>
            <a:endParaRPr lang="en-US" altLang="zh-CN" dirty="0"/>
          </a:p>
          <a:p>
            <a:pPr latinLnBrk="1">
              <a:lnSpc>
                <a:spcPct val="150000"/>
              </a:lnSpc>
            </a:pPr>
            <a:r>
              <a:rPr lang="en-US" altLang="zh-CN" dirty="0"/>
              <a:t> </a:t>
            </a:r>
            <a:endParaRPr lang="zh-CN" altLang="en-US" dirty="0"/>
          </a:p>
        </p:txBody>
      </p:sp>
    </p:spTree>
    <p:extLst>
      <p:ext uri="{BB962C8B-B14F-4D97-AF65-F5344CB8AC3E}">
        <p14:creationId xmlns:p14="http://schemas.microsoft.com/office/powerpoint/2010/main" val="532927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en-US" altLang="zh-CN" dirty="0">
                <a:solidFill>
                  <a:srgbClr val="0070C0"/>
                </a:solidFill>
                <a:latin typeface="+mn-lt"/>
                <a:ea typeface="+mn-ea"/>
                <a:cs typeface="+mn-ea"/>
                <a:sym typeface="+mn-lt"/>
              </a:rPr>
              <a:t>2</a:t>
            </a:r>
            <a:r>
              <a:rPr lang="zh-CN" altLang="en-US" dirty="0">
                <a:solidFill>
                  <a:srgbClr val="0070C0"/>
                </a:solidFill>
                <a:latin typeface="+mn-lt"/>
                <a:ea typeface="+mn-ea"/>
                <a:cs typeface="+mn-ea"/>
                <a:sym typeface="+mn-lt"/>
              </a:rPr>
              <a:t>、</a:t>
            </a:r>
            <a:r>
              <a:rPr lang="en-JM" dirty="0">
                <a:solidFill>
                  <a:srgbClr val="0070C0"/>
                </a:solidFill>
                <a:latin typeface="+mn-lt"/>
                <a:ea typeface="+mn-ea"/>
                <a:cs typeface="+mn-ea"/>
                <a:sym typeface="+mn-lt"/>
              </a:rPr>
              <a:t>The </a:t>
            </a:r>
            <a:r>
              <a:rPr lang="en-US" altLang="zh-CN" dirty="0">
                <a:solidFill>
                  <a:srgbClr val="0070C0"/>
                </a:solidFill>
                <a:latin typeface="+mn-lt"/>
                <a:ea typeface="+mn-ea"/>
                <a:cs typeface="+mn-ea"/>
                <a:sym typeface="+mn-lt"/>
              </a:rPr>
              <a:t>Vulnerability</a:t>
            </a:r>
            <a:r>
              <a:rPr lang="en-JM" dirty="0">
                <a:solidFill>
                  <a:srgbClr val="0070C0"/>
                </a:solidFill>
                <a:latin typeface="+mn-lt"/>
                <a:ea typeface="+mn-ea"/>
                <a:cs typeface="+mn-ea"/>
                <a:sym typeface="+mn-lt"/>
              </a:rPr>
              <a:t> In This Mode</a:t>
            </a:r>
          </a:p>
        </p:txBody>
      </p:sp>
      <p:sp>
        <p:nvSpPr>
          <p:cNvPr id="5" name="椭圆 4"/>
          <p:cNvSpPr/>
          <p:nvPr/>
        </p:nvSpPr>
        <p:spPr>
          <a:xfrm>
            <a:off x="2218944" y="1436751"/>
            <a:ext cx="609600" cy="6096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1</a:t>
            </a:r>
            <a:endParaRPr lang="zh-CN" altLang="en-US" sz="3200" dirty="0"/>
          </a:p>
        </p:txBody>
      </p:sp>
      <p:sp>
        <p:nvSpPr>
          <p:cNvPr id="7" name="椭圆 6"/>
          <p:cNvSpPr/>
          <p:nvPr/>
        </p:nvSpPr>
        <p:spPr>
          <a:xfrm>
            <a:off x="2209800" y="2411349"/>
            <a:ext cx="609600" cy="6096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2</a:t>
            </a:r>
            <a:endParaRPr lang="zh-CN" altLang="en-US" sz="3200" dirty="0"/>
          </a:p>
        </p:txBody>
      </p:sp>
      <p:sp>
        <p:nvSpPr>
          <p:cNvPr id="8" name="椭圆 7"/>
          <p:cNvSpPr/>
          <p:nvPr/>
        </p:nvSpPr>
        <p:spPr>
          <a:xfrm>
            <a:off x="2209800" y="3385947"/>
            <a:ext cx="609600" cy="6096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t>3</a:t>
            </a:r>
            <a:endParaRPr lang="zh-CN" altLang="en-US" sz="3200" dirty="0"/>
          </a:p>
        </p:txBody>
      </p:sp>
      <p:sp>
        <p:nvSpPr>
          <p:cNvPr id="6" name="箭头: 五边形 5"/>
          <p:cNvSpPr/>
          <p:nvPr/>
        </p:nvSpPr>
        <p:spPr>
          <a:xfrm>
            <a:off x="3048000" y="1504950"/>
            <a:ext cx="3276600" cy="473202"/>
          </a:xfrm>
          <a:prstGeom prst="homePlate">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rPr>
              <a:t>用户对象锁</a:t>
            </a:r>
          </a:p>
        </p:txBody>
      </p:sp>
      <p:sp>
        <p:nvSpPr>
          <p:cNvPr id="10" name="箭头: 五边形 9"/>
          <p:cNvSpPr/>
          <p:nvPr/>
        </p:nvSpPr>
        <p:spPr>
          <a:xfrm>
            <a:off x="3078480" y="2481953"/>
            <a:ext cx="3246120" cy="473202"/>
          </a:xfrm>
          <a:prstGeom prst="homePlate">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rPr>
              <a:t>对象状态检查</a:t>
            </a:r>
          </a:p>
        </p:txBody>
      </p:sp>
      <p:sp>
        <p:nvSpPr>
          <p:cNvPr id="11" name="箭头: 五边形 10"/>
          <p:cNvSpPr/>
          <p:nvPr/>
        </p:nvSpPr>
        <p:spPr>
          <a:xfrm>
            <a:off x="3081528" y="3454146"/>
            <a:ext cx="3243072" cy="473202"/>
          </a:xfrm>
          <a:prstGeom prst="homePlate">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solidFill>
              </a:rPr>
              <a:t>缓冲区重新分配</a:t>
            </a:r>
          </a:p>
        </p:txBody>
      </p:sp>
    </p:spTree>
    <p:extLst>
      <p:ext uri="{BB962C8B-B14F-4D97-AF65-F5344CB8AC3E}">
        <p14:creationId xmlns:p14="http://schemas.microsoft.com/office/powerpoint/2010/main" val="754505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en-US" altLang="zh-CN" dirty="0">
                <a:solidFill>
                  <a:srgbClr val="0070C0"/>
                </a:solidFill>
                <a:latin typeface="+mn-lt"/>
                <a:ea typeface="+mn-ea"/>
                <a:cs typeface="+mn-ea"/>
                <a:sym typeface="+mn-lt"/>
              </a:rPr>
              <a:t>2</a:t>
            </a:r>
            <a:r>
              <a:rPr lang="zh-CN" altLang="en-US" dirty="0">
                <a:solidFill>
                  <a:srgbClr val="0070C0"/>
                </a:solidFill>
                <a:latin typeface="+mn-lt"/>
                <a:ea typeface="+mn-ea"/>
                <a:cs typeface="+mn-ea"/>
                <a:sym typeface="+mn-lt"/>
              </a:rPr>
              <a:t>、</a:t>
            </a:r>
            <a:r>
              <a:rPr lang="en-JM" dirty="0">
                <a:solidFill>
                  <a:srgbClr val="0070C0"/>
                </a:solidFill>
                <a:latin typeface="+mn-lt"/>
                <a:ea typeface="+mn-ea"/>
                <a:cs typeface="+mn-ea"/>
                <a:sym typeface="+mn-lt"/>
              </a:rPr>
              <a:t>The </a:t>
            </a:r>
            <a:r>
              <a:rPr lang="en-US" altLang="zh-CN" dirty="0">
                <a:solidFill>
                  <a:srgbClr val="0070C0"/>
                </a:solidFill>
                <a:latin typeface="+mn-lt"/>
                <a:ea typeface="+mn-ea"/>
                <a:cs typeface="+mn-ea"/>
                <a:sym typeface="+mn-lt"/>
              </a:rPr>
              <a:t>Vulnerability</a:t>
            </a:r>
            <a:r>
              <a:rPr lang="en-JM" dirty="0">
                <a:solidFill>
                  <a:srgbClr val="0070C0"/>
                </a:solidFill>
                <a:latin typeface="+mn-lt"/>
                <a:ea typeface="+mn-ea"/>
                <a:cs typeface="+mn-ea"/>
                <a:sym typeface="+mn-lt"/>
              </a:rPr>
              <a:t> In This Mode</a:t>
            </a:r>
          </a:p>
        </p:txBody>
      </p:sp>
      <p:sp>
        <p:nvSpPr>
          <p:cNvPr id="3" name="矩形 2"/>
          <p:cNvSpPr/>
          <p:nvPr/>
        </p:nvSpPr>
        <p:spPr>
          <a:xfrm>
            <a:off x="1447800" y="1245108"/>
            <a:ext cx="6248400" cy="3124200"/>
          </a:xfrm>
          <a:prstGeom prst="rect">
            <a:avLst/>
          </a:prstGeom>
          <a:solidFill>
            <a:schemeClr val="bg1">
              <a:lumMod val="95000"/>
            </a:schemeClr>
          </a:solidFill>
        </p:spPr>
        <p:style>
          <a:lnRef idx="3">
            <a:schemeClr val="lt1"/>
          </a:lnRef>
          <a:fillRef idx="1">
            <a:schemeClr val="accent1"/>
          </a:fillRef>
          <a:effectRef idx="1">
            <a:schemeClr val="accent1"/>
          </a:effectRef>
          <a:fontRef idx="minor">
            <a:schemeClr val="lt1"/>
          </a:fontRef>
        </p:style>
        <p:txBody>
          <a:bodyPr rtlCol="0" anchor="ctr"/>
          <a:lstStyle/>
          <a:p>
            <a:pPr latinLnBrk="1">
              <a:lnSpc>
                <a:spcPct val="150000"/>
              </a:lnSpc>
            </a:pPr>
            <a:r>
              <a:rPr lang="zh-CN" altLang="en-US" dirty="0">
                <a:solidFill>
                  <a:schemeClr val="bg2">
                    <a:lumMod val="25000"/>
                  </a:schemeClr>
                </a:solidFill>
              </a:rPr>
              <a:t>       线程锁通常用于给数内部的对象或者缓冲区加锁。每一个线程被加锁的项存储在线程锁结构 （</a:t>
            </a:r>
            <a:r>
              <a:rPr lang="en-US" altLang="zh-CN" dirty="0">
                <a:solidFill>
                  <a:schemeClr val="bg2">
                    <a:lumMod val="25000"/>
                  </a:schemeClr>
                </a:solidFill>
              </a:rPr>
              <a:t>win32k! TL</a:t>
            </a:r>
            <a:r>
              <a:rPr lang="zh-CN" altLang="en-US" dirty="0">
                <a:solidFill>
                  <a:schemeClr val="bg2">
                    <a:lumMod val="25000"/>
                  </a:schemeClr>
                </a:solidFill>
              </a:rPr>
              <a:t>）的一个线程锁单链表。线程信息结构          </a:t>
            </a:r>
            <a:endParaRPr lang="en-US" altLang="zh-CN" dirty="0">
              <a:solidFill>
                <a:schemeClr val="bg2">
                  <a:lumMod val="25000"/>
                </a:schemeClr>
              </a:solidFill>
            </a:endParaRPr>
          </a:p>
          <a:p>
            <a:pPr latinLnBrk="1">
              <a:lnSpc>
                <a:spcPct val="150000"/>
              </a:lnSpc>
            </a:pPr>
            <a:r>
              <a:rPr lang="en-US" altLang="zh-CN" dirty="0">
                <a:solidFill>
                  <a:schemeClr val="bg2">
                    <a:lumMod val="25000"/>
                  </a:schemeClr>
                </a:solidFill>
              </a:rPr>
              <a:t>       </a:t>
            </a:r>
            <a:r>
              <a:rPr lang="zh-CN" altLang="en-US" dirty="0">
                <a:solidFill>
                  <a:schemeClr val="bg2">
                    <a:lumMod val="25000"/>
                  </a:schemeClr>
                </a:solidFill>
              </a:rPr>
              <a:t>（</a:t>
            </a:r>
            <a:r>
              <a:rPr lang="en-US" altLang="zh-CN" dirty="0" err="1">
                <a:solidFill>
                  <a:schemeClr val="bg2">
                    <a:lumMod val="25000"/>
                  </a:schemeClr>
                </a:solidFill>
              </a:rPr>
              <a:t>THREADINFO.ptl</a:t>
            </a:r>
            <a:r>
              <a:rPr lang="zh-CN" altLang="en-US" dirty="0">
                <a:solidFill>
                  <a:schemeClr val="bg2">
                    <a:lumMod val="25000"/>
                  </a:schemeClr>
                </a:solidFill>
              </a:rPr>
              <a:t>）会指向该列表当一个 </a:t>
            </a:r>
            <a:r>
              <a:rPr lang="en-US" altLang="zh-CN" dirty="0">
                <a:solidFill>
                  <a:schemeClr val="bg2">
                    <a:lumMod val="25000"/>
                  </a:schemeClr>
                </a:solidFill>
              </a:rPr>
              <a:t>Win32k </a:t>
            </a:r>
            <a:r>
              <a:rPr lang="zh-CN" altLang="en-US" dirty="0">
                <a:solidFill>
                  <a:schemeClr val="bg2">
                    <a:lumMod val="25000"/>
                  </a:schemeClr>
                </a:solidFill>
              </a:rPr>
              <a:t>的函数不再需要某个对象或者缓冲区使， 它会调用 </a:t>
            </a:r>
            <a:r>
              <a:rPr lang="en-US" altLang="zh-CN" dirty="0" err="1">
                <a:solidFill>
                  <a:schemeClr val="bg2">
                    <a:lumMod val="25000"/>
                  </a:schemeClr>
                </a:solidFill>
              </a:rPr>
              <a:t>ThreadUnlock</a:t>
            </a:r>
            <a:r>
              <a:rPr lang="en-US" altLang="zh-CN" dirty="0">
                <a:solidFill>
                  <a:schemeClr val="bg2">
                    <a:lumMod val="25000"/>
                  </a:schemeClr>
                </a:solidFill>
              </a:rPr>
              <a:t>() </a:t>
            </a:r>
            <a:r>
              <a:rPr lang="zh-CN" altLang="en-US" dirty="0">
                <a:solidFill>
                  <a:schemeClr val="bg2">
                    <a:lumMod val="25000"/>
                  </a:schemeClr>
                </a:solidFill>
              </a:rPr>
              <a:t>函数将锁项从线程锁列表中移除。</a:t>
            </a:r>
          </a:p>
        </p:txBody>
      </p:sp>
      <p:sp>
        <p:nvSpPr>
          <p:cNvPr id="17" name="矩形: 圆角 16"/>
          <p:cNvSpPr/>
          <p:nvPr/>
        </p:nvSpPr>
        <p:spPr>
          <a:xfrm>
            <a:off x="1752600" y="978408"/>
            <a:ext cx="2438400" cy="533400"/>
          </a:xfrm>
          <a:prstGeom prst="roundRect">
            <a:avLst/>
          </a:prstGeom>
          <a:solidFill>
            <a:srgbClr val="0065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lumMod val="95000"/>
                  </a:schemeClr>
                </a:solidFill>
              </a:rPr>
              <a:t>1</a:t>
            </a:r>
            <a:r>
              <a:rPr lang="zh-CN" altLang="en-US" dirty="0">
                <a:solidFill>
                  <a:schemeClr val="bg1">
                    <a:lumMod val="95000"/>
                  </a:schemeClr>
                </a:solidFill>
              </a:rPr>
              <a:t>、用户对象锁</a:t>
            </a:r>
          </a:p>
        </p:txBody>
      </p:sp>
    </p:spTree>
    <p:extLst>
      <p:ext uri="{BB962C8B-B14F-4D97-AF65-F5344CB8AC3E}">
        <p14:creationId xmlns:p14="http://schemas.microsoft.com/office/powerpoint/2010/main" val="3770062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en-US" altLang="zh-CN" dirty="0">
                <a:solidFill>
                  <a:srgbClr val="0070C0"/>
                </a:solidFill>
                <a:latin typeface="+mn-lt"/>
                <a:ea typeface="+mn-ea"/>
                <a:cs typeface="+mn-ea"/>
                <a:sym typeface="+mn-lt"/>
              </a:rPr>
              <a:t>2</a:t>
            </a:r>
            <a:r>
              <a:rPr lang="zh-CN" altLang="en-US" dirty="0">
                <a:solidFill>
                  <a:srgbClr val="0070C0"/>
                </a:solidFill>
                <a:latin typeface="+mn-lt"/>
                <a:ea typeface="+mn-ea"/>
                <a:cs typeface="+mn-ea"/>
                <a:sym typeface="+mn-lt"/>
              </a:rPr>
              <a:t>、</a:t>
            </a:r>
            <a:r>
              <a:rPr lang="en-JM" dirty="0">
                <a:solidFill>
                  <a:srgbClr val="0070C0"/>
                </a:solidFill>
                <a:latin typeface="+mn-lt"/>
                <a:ea typeface="+mn-ea"/>
                <a:cs typeface="+mn-ea"/>
                <a:sym typeface="+mn-lt"/>
              </a:rPr>
              <a:t>The </a:t>
            </a:r>
            <a:r>
              <a:rPr lang="en-US" altLang="zh-CN" dirty="0">
                <a:solidFill>
                  <a:srgbClr val="0070C0"/>
                </a:solidFill>
                <a:latin typeface="+mn-lt"/>
                <a:ea typeface="+mn-ea"/>
                <a:cs typeface="+mn-ea"/>
                <a:sym typeface="+mn-lt"/>
              </a:rPr>
              <a:t>Vulnerability</a:t>
            </a:r>
            <a:r>
              <a:rPr lang="en-JM" dirty="0">
                <a:solidFill>
                  <a:srgbClr val="0070C0"/>
                </a:solidFill>
                <a:latin typeface="+mn-lt"/>
                <a:ea typeface="+mn-ea"/>
                <a:cs typeface="+mn-ea"/>
                <a:sym typeface="+mn-lt"/>
              </a:rPr>
              <a:t> In This Mode</a:t>
            </a:r>
          </a:p>
        </p:txBody>
      </p:sp>
      <p:sp>
        <p:nvSpPr>
          <p:cNvPr id="3" name="矩形 2"/>
          <p:cNvSpPr/>
          <p:nvPr/>
        </p:nvSpPr>
        <p:spPr>
          <a:xfrm>
            <a:off x="1371600" y="1242822"/>
            <a:ext cx="6400800" cy="3200400"/>
          </a:xfrm>
          <a:prstGeom prst="rect">
            <a:avLst/>
          </a:prstGeom>
          <a:solidFill>
            <a:schemeClr val="bg1">
              <a:lumMod val="95000"/>
            </a:schemeClr>
          </a:solidFill>
        </p:spPr>
        <p:style>
          <a:lnRef idx="3">
            <a:schemeClr val="lt1"/>
          </a:lnRef>
          <a:fillRef idx="1">
            <a:schemeClr val="accent1"/>
          </a:fillRef>
          <a:effectRef idx="1">
            <a:schemeClr val="accent1"/>
          </a:effectRef>
          <a:fontRef idx="minor">
            <a:schemeClr val="lt1"/>
          </a:fontRef>
        </p:style>
        <p:txBody>
          <a:bodyPr rtlCol="0" anchor="ctr"/>
          <a:lstStyle/>
          <a:p>
            <a:pPr latinLnBrk="1">
              <a:lnSpc>
                <a:spcPct val="150000"/>
              </a:lnSpc>
            </a:pPr>
            <a:r>
              <a:rPr lang="en-US" altLang="zh-CN" dirty="0">
                <a:solidFill>
                  <a:schemeClr val="tx1">
                    <a:lumMod val="75000"/>
                    <a:lumOff val="25000"/>
                  </a:schemeClr>
                </a:solidFill>
              </a:rPr>
              <a:t>         </a:t>
            </a:r>
            <a:r>
              <a:rPr lang="zh-CN" altLang="en-US" dirty="0">
                <a:solidFill>
                  <a:schemeClr val="tx1">
                    <a:lumMod val="75000"/>
                    <a:lumOff val="25000"/>
                  </a:schemeClr>
                </a:solidFill>
              </a:rPr>
              <a:t>为了记录对象是如何使用的，</a:t>
            </a:r>
            <a:r>
              <a:rPr lang="en-US" altLang="zh-CN" dirty="0">
                <a:solidFill>
                  <a:schemeClr val="tx1">
                    <a:lumMod val="75000"/>
                    <a:lumOff val="25000"/>
                  </a:schemeClr>
                </a:solidFill>
              </a:rPr>
              <a:t>Win32k </a:t>
            </a:r>
            <a:r>
              <a:rPr lang="zh-CN" altLang="en-US" dirty="0">
                <a:solidFill>
                  <a:schemeClr val="tx1">
                    <a:lumMod val="75000"/>
                    <a:lumOff val="25000"/>
                  </a:schemeClr>
                </a:solidFill>
              </a:rPr>
              <a:t>关联了几个标志与指针到用户对象上。用户模式回调函数可能改变状态并且更新对象的属性，比如改变窗口的父窗口， 使下拉菜单不再活动，或者终止 </a:t>
            </a:r>
            <a:r>
              <a:rPr lang="en-US" altLang="zh-CN" dirty="0">
                <a:solidFill>
                  <a:schemeClr val="tx1">
                    <a:lumMod val="75000"/>
                    <a:lumOff val="25000"/>
                  </a:schemeClr>
                </a:solidFill>
              </a:rPr>
              <a:t>DDE </a:t>
            </a:r>
            <a:r>
              <a:rPr lang="zh-CN" altLang="en-US" dirty="0">
                <a:solidFill>
                  <a:schemeClr val="tx1">
                    <a:lumMod val="75000"/>
                    <a:lumOff val="25000"/>
                  </a:schemeClr>
                </a:solidFill>
              </a:rPr>
              <a:t>对话里的一方。 缺少对状态的检查可能会造成类似 </a:t>
            </a:r>
            <a:r>
              <a:rPr lang="en-US" altLang="zh-CN" dirty="0">
                <a:solidFill>
                  <a:schemeClr val="tx1">
                    <a:lumMod val="75000"/>
                    <a:lumOff val="25000"/>
                  </a:schemeClr>
                </a:solidFill>
              </a:rPr>
              <a:t>NULL </a:t>
            </a:r>
            <a:r>
              <a:rPr lang="zh-CN" altLang="en-US" dirty="0">
                <a:solidFill>
                  <a:schemeClr val="tx1">
                    <a:lumMod val="75000"/>
                    <a:lumOff val="25000"/>
                  </a:schemeClr>
                </a:solidFill>
              </a:rPr>
              <a:t>指针解引用与释放后重用的漏洞。</a:t>
            </a:r>
          </a:p>
        </p:txBody>
      </p:sp>
      <p:sp>
        <p:nvSpPr>
          <p:cNvPr id="17" name="矩形: 圆角 16"/>
          <p:cNvSpPr/>
          <p:nvPr/>
        </p:nvSpPr>
        <p:spPr>
          <a:xfrm>
            <a:off x="1795272" y="976122"/>
            <a:ext cx="2438400" cy="533400"/>
          </a:xfrm>
          <a:prstGeom prst="roundRect">
            <a:avLst/>
          </a:prstGeom>
          <a:solidFill>
            <a:srgbClr val="0065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lumMod val="95000"/>
                  </a:schemeClr>
                </a:solidFill>
              </a:rPr>
              <a:t>2</a:t>
            </a:r>
            <a:r>
              <a:rPr lang="zh-CN" altLang="en-US" dirty="0">
                <a:solidFill>
                  <a:schemeClr val="bg1">
                    <a:lumMod val="95000"/>
                  </a:schemeClr>
                </a:solidFill>
              </a:rPr>
              <a:t>、对象状态检查</a:t>
            </a:r>
          </a:p>
        </p:txBody>
      </p:sp>
    </p:spTree>
    <p:extLst>
      <p:ext uri="{BB962C8B-B14F-4D97-AF65-F5344CB8AC3E}">
        <p14:creationId xmlns:p14="http://schemas.microsoft.com/office/powerpoint/2010/main" val="2614782526"/>
      </p:ext>
    </p:extLst>
  </p:cSld>
  <p:clrMapOvr>
    <a:masterClrMapping/>
  </p:clrMapOvr>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9045</TotalTime>
  <Words>1657</Words>
  <Application>Microsoft Office PowerPoint</Application>
  <PresentationFormat>全屏显示(16:9)</PresentationFormat>
  <Paragraphs>86</Paragraphs>
  <Slides>18</Slides>
  <Notes>13</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Bebas Neue</vt:lpstr>
      <vt:lpstr>Helvetica Neue</vt:lpstr>
      <vt:lpstr>宋体</vt:lpstr>
      <vt:lpstr>微软雅黑</vt:lpstr>
      <vt:lpstr>Arial</vt:lpstr>
      <vt:lpstr>Calibri</vt:lpstr>
      <vt:lpstr>第一PPT，www.1ppt.com</vt:lpstr>
      <vt:lpstr>PowerPoint 演示文稿</vt:lpstr>
      <vt:lpstr>目录</vt:lpstr>
      <vt:lpstr>1、Win32k.sys User-mode Callback</vt:lpstr>
      <vt:lpstr>1、 Win32k.sys User-mode Callback</vt:lpstr>
      <vt:lpstr>1、 Win32k.sys User-mode Callback</vt:lpstr>
      <vt:lpstr>2、The Vulnerability In This Mode</vt:lpstr>
      <vt:lpstr>2、The Vulnerability In This Mode</vt:lpstr>
      <vt:lpstr>2、The Vulnerability In This Mode</vt:lpstr>
      <vt:lpstr>2、The Vulnerability In This Mode</vt:lpstr>
      <vt:lpstr>2、The Vulnerability In This Mode</vt:lpstr>
      <vt:lpstr>3、Exploitability</vt:lpstr>
      <vt:lpstr>CVE-2015-1701</vt:lpstr>
      <vt:lpstr>CVE-2015-1701</vt:lpstr>
      <vt:lpstr>CVE-2015-1701</vt:lpstr>
      <vt:lpstr>CVE-2015-1701</vt:lpstr>
      <vt:lpstr>CVE-2015-1701</vt:lpstr>
      <vt:lpstr>CVE-2015-1701</vt:lpstr>
      <vt:lpstr>4、Conclusion</vt:lpstr>
    </vt:vector>
  </TitlesOfParts>
  <Company>LIME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chang wang</cp:lastModifiedBy>
  <cp:revision>235</cp:revision>
  <dcterms:created xsi:type="dcterms:W3CDTF">2011-12-26T17:46:32Z</dcterms:created>
  <dcterms:modified xsi:type="dcterms:W3CDTF">2017-05-05T06:52:56Z</dcterms:modified>
</cp:coreProperties>
</file>